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OpenSans-italic.fntdata"/><Relationship Id="rId10" Type="http://schemas.openxmlformats.org/officeDocument/2006/relationships/slide" Target="slides/slide6.xml"/><Relationship Id="rId32" Type="http://schemas.openxmlformats.org/officeDocument/2006/relationships/font" Target="fonts/OpenSans-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Open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to </a:t>
            </a:r>
            <a:r>
              <a:rPr b="1" lang="en"/>
              <a:t>File</a:t>
            </a:r>
            <a:r>
              <a:rPr lang="en"/>
              <a:t> &gt; </a:t>
            </a:r>
            <a:r>
              <a:rPr b="1" lang="en"/>
              <a:t>Make a Copy…</a:t>
            </a:r>
            <a:r>
              <a:rPr lang="en"/>
              <a:t> to make your own canvas</a:t>
            </a:r>
            <a:endParaRPr/>
          </a:p>
          <a:p>
            <a:pPr indent="0" lvl="0" marL="0" rtl="0" algn="l">
              <a:spcBef>
                <a:spcPts val="0"/>
              </a:spcBef>
              <a:spcAft>
                <a:spcPts val="0"/>
              </a:spcAft>
              <a:buNone/>
            </a:pPr>
            <a:r>
              <a:rPr lang="en"/>
              <a:t>See next slide for instructions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f3213e2e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f3213e2e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e6e2635d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e6e2635d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f30293d8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f30293d8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f36000b4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f36000b4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f36000b4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f36000b4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f36000b4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f36000b4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e4a3f5a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e4a3f5a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1df757296ac272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df757296ac272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e4a3f5a9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e4a3f5a9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ed36070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ed36070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7041bd87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041bd87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7131d161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131d161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145e5d29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145e5d29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7145e5d2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145e5d2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7145e5d29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145e5d29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2d312136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2d312136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2d312136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2d312136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7e4a3f5a9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e4a3f5a9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1b30ce0bb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b30ce0bb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f2c839a3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f2c839a3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f2f899b9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f2f899b9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6f36000b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f36000b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f2f899b9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f2f899b9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f3213e2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f3213e2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f30293d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f30293d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8.jp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1.png"/><Relationship Id="rId7" Type="http://schemas.openxmlformats.org/officeDocument/2006/relationships/image" Target="../media/image8.png"/><Relationship Id="rId8"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1.png"/><Relationship Id="rId7" Type="http://schemas.openxmlformats.org/officeDocument/2006/relationships/image" Target="../media/image8.png"/><Relationship Id="rId8"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2232225" y="739575"/>
            <a:ext cx="1389600" cy="11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A86E8"/>
              </a:solidFill>
              <a:latin typeface="Open Sans"/>
              <a:ea typeface="Open Sans"/>
              <a:cs typeface="Open Sans"/>
              <a:sym typeface="Open Sans"/>
            </a:endParaRPr>
          </a:p>
        </p:txBody>
      </p:sp>
      <p:sp>
        <p:nvSpPr>
          <p:cNvPr id="55" name="Google Shape;55;p13"/>
          <p:cNvSpPr txBox="1"/>
          <p:nvPr/>
        </p:nvSpPr>
        <p:spPr>
          <a:xfrm>
            <a:off x="2232225" y="2120150"/>
            <a:ext cx="1389600" cy="10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A86E8"/>
                </a:solidFill>
                <a:latin typeface="Open Sans"/>
                <a:ea typeface="Open Sans"/>
                <a:cs typeface="Open Sans"/>
                <a:sym typeface="Open Sans"/>
              </a:rPr>
              <a:t>*Scientific institutions </a:t>
            </a:r>
            <a:r>
              <a:rPr lang="en" sz="800">
                <a:solidFill>
                  <a:srgbClr val="4A86E8"/>
                </a:solidFill>
                <a:latin typeface="Open Sans"/>
                <a:ea typeface="Open Sans"/>
                <a:cs typeface="Open Sans"/>
                <a:sym typeface="Open Sans"/>
              </a:rPr>
              <a:t>interested</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rPr lang="en" sz="800">
                <a:solidFill>
                  <a:srgbClr val="4A86E8"/>
                </a:solidFill>
                <a:latin typeface="Open Sans"/>
                <a:ea typeface="Open Sans"/>
                <a:cs typeface="Open Sans"/>
                <a:sym typeface="Open Sans"/>
              </a:rPr>
              <a:t>*Scientists </a:t>
            </a:r>
            <a:r>
              <a:rPr lang="en" sz="800">
                <a:solidFill>
                  <a:srgbClr val="4A86E8"/>
                </a:solidFill>
                <a:latin typeface="Open Sans"/>
                <a:ea typeface="Open Sans"/>
                <a:cs typeface="Open Sans"/>
                <a:sym typeface="Open Sans"/>
              </a:rPr>
              <a:t>interested</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rPr lang="en" sz="800">
                <a:solidFill>
                  <a:srgbClr val="4A86E8"/>
                </a:solidFill>
                <a:latin typeface="Open Sans"/>
                <a:ea typeface="Open Sans"/>
                <a:cs typeface="Open Sans"/>
                <a:sym typeface="Open Sans"/>
              </a:rPr>
              <a:t>*High schools </a:t>
            </a:r>
            <a:r>
              <a:rPr lang="en" sz="800">
                <a:solidFill>
                  <a:srgbClr val="4A86E8"/>
                </a:solidFill>
                <a:latin typeface="Open Sans"/>
                <a:ea typeface="Open Sans"/>
                <a:cs typeface="Open Sans"/>
                <a:sym typeface="Open Sans"/>
              </a:rPr>
              <a:t>interested</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rPr lang="en" sz="800">
                <a:solidFill>
                  <a:srgbClr val="4A86E8"/>
                </a:solidFill>
                <a:latin typeface="Open Sans"/>
                <a:ea typeface="Open Sans"/>
                <a:cs typeface="Open Sans"/>
                <a:sym typeface="Open Sans"/>
              </a:rPr>
              <a:t>*Open </a:t>
            </a:r>
            <a:r>
              <a:rPr lang="en" sz="800">
                <a:solidFill>
                  <a:srgbClr val="4A86E8"/>
                </a:solidFill>
                <a:latin typeface="Open Sans"/>
                <a:ea typeface="Open Sans"/>
                <a:cs typeface="Open Sans"/>
                <a:sym typeface="Open Sans"/>
              </a:rPr>
              <a:t>database</a:t>
            </a:r>
            <a:r>
              <a:rPr lang="en" sz="800">
                <a:solidFill>
                  <a:srgbClr val="4A86E8"/>
                </a:solidFill>
                <a:latin typeface="Open Sans"/>
                <a:ea typeface="Open Sans"/>
                <a:cs typeface="Open Sans"/>
                <a:sym typeface="Open Sans"/>
              </a:rPr>
              <a:t> traffic</a:t>
            </a:r>
            <a:endParaRPr sz="800">
              <a:solidFill>
                <a:srgbClr val="4A86E8"/>
              </a:solidFill>
              <a:latin typeface="Open Sans"/>
              <a:ea typeface="Open Sans"/>
              <a:cs typeface="Open Sans"/>
              <a:sym typeface="Open Sans"/>
            </a:endParaRPr>
          </a:p>
        </p:txBody>
      </p:sp>
      <p:sp>
        <p:nvSpPr>
          <p:cNvPr id="56" name="Google Shape;56;p13"/>
          <p:cNvSpPr txBox="1"/>
          <p:nvPr/>
        </p:nvSpPr>
        <p:spPr>
          <a:xfrm>
            <a:off x="797875" y="3563475"/>
            <a:ext cx="2823900" cy="11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A86E8"/>
                </a:solidFill>
                <a:latin typeface="Open Sans"/>
                <a:ea typeface="Open Sans"/>
                <a:cs typeface="Open Sans"/>
                <a:sym typeface="Open Sans"/>
              </a:rPr>
              <a:t>*3D printer</a:t>
            </a:r>
            <a:endParaRPr sz="1200">
              <a:solidFill>
                <a:srgbClr val="4A86E8"/>
              </a:solidFill>
              <a:latin typeface="Open Sans"/>
              <a:ea typeface="Open Sans"/>
              <a:cs typeface="Open Sans"/>
              <a:sym typeface="Open Sans"/>
            </a:endParaRPr>
          </a:p>
          <a:p>
            <a:pPr indent="0" lvl="0" marL="0" rtl="0" algn="l">
              <a:spcBef>
                <a:spcPts val="0"/>
              </a:spcBef>
              <a:spcAft>
                <a:spcPts val="0"/>
              </a:spcAft>
              <a:buNone/>
            </a:pPr>
            <a:r>
              <a:rPr lang="en" sz="1200">
                <a:solidFill>
                  <a:srgbClr val="4A86E8"/>
                </a:solidFill>
                <a:latin typeface="Open Sans"/>
                <a:ea typeface="Open Sans"/>
                <a:cs typeface="Open Sans"/>
                <a:sym typeface="Open Sans"/>
              </a:rPr>
              <a:t>*microcontrolers</a:t>
            </a:r>
            <a:endParaRPr sz="1200">
              <a:solidFill>
                <a:srgbClr val="4A86E8"/>
              </a:solidFill>
              <a:latin typeface="Open Sans"/>
              <a:ea typeface="Open Sans"/>
              <a:cs typeface="Open Sans"/>
              <a:sym typeface="Open Sans"/>
            </a:endParaRPr>
          </a:p>
          <a:p>
            <a:pPr indent="0" lvl="0" marL="0" rtl="0" algn="l">
              <a:spcBef>
                <a:spcPts val="0"/>
              </a:spcBef>
              <a:spcAft>
                <a:spcPts val="0"/>
              </a:spcAft>
              <a:buNone/>
            </a:pPr>
            <a:r>
              <a:rPr lang="en" sz="1200">
                <a:solidFill>
                  <a:srgbClr val="4A86E8"/>
                </a:solidFill>
                <a:latin typeface="Open Sans"/>
                <a:ea typeface="Open Sans"/>
                <a:cs typeface="Open Sans"/>
                <a:sym typeface="Open Sans"/>
              </a:rPr>
              <a:t>*sensors</a:t>
            </a:r>
            <a:endParaRPr sz="1200">
              <a:solidFill>
                <a:srgbClr val="4A86E8"/>
              </a:solidFill>
              <a:latin typeface="Open Sans"/>
              <a:ea typeface="Open Sans"/>
              <a:cs typeface="Open Sans"/>
              <a:sym typeface="Open Sans"/>
            </a:endParaRPr>
          </a:p>
          <a:p>
            <a:pPr indent="0" lvl="0" marL="0" rtl="0" algn="l">
              <a:spcBef>
                <a:spcPts val="0"/>
              </a:spcBef>
              <a:spcAft>
                <a:spcPts val="0"/>
              </a:spcAft>
              <a:buNone/>
            </a:pPr>
            <a:r>
              <a:rPr lang="en" sz="1200">
                <a:solidFill>
                  <a:srgbClr val="4A86E8"/>
                </a:solidFill>
                <a:latin typeface="Open Sans"/>
                <a:ea typeface="Open Sans"/>
                <a:cs typeface="Open Sans"/>
                <a:sym typeface="Open Sans"/>
              </a:rPr>
              <a:t>*trained people</a:t>
            </a:r>
            <a:endParaRPr sz="1200">
              <a:solidFill>
                <a:srgbClr val="4A86E8"/>
              </a:solidFill>
              <a:latin typeface="Open Sans"/>
              <a:ea typeface="Open Sans"/>
              <a:cs typeface="Open Sans"/>
              <a:sym typeface="Open Sans"/>
            </a:endParaRPr>
          </a:p>
          <a:p>
            <a:pPr indent="0" lvl="0" marL="0" rtl="0" algn="l">
              <a:spcBef>
                <a:spcPts val="0"/>
              </a:spcBef>
              <a:spcAft>
                <a:spcPts val="0"/>
              </a:spcAft>
              <a:buNone/>
            </a:pPr>
            <a:r>
              <a:t/>
            </a:r>
            <a:endParaRPr sz="1200">
              <a:solidFill>
                <a:srgbClr val="4A86E8"/>
              </a:solidFill>
              <a:latin typeface="Open Sans"/>
              <a:ea typeface="Open Sans"/>
              <a:cs typeface="Open Sans"/>
              <a:sym typeface="Open Sans"/>
            </a:endParaRPr>
          </a:p>
        </p:txBody>
      </p:sp>
      <p:sp>
        <p:nvSpPr>
          <p:cNvPr id="57" name="Google Shape;57;p13"/>
          <p:cNvSpPr txBox="1"/>
          <p:nvPr/>
        </p:nvSpPr>
        <p:spPr>
          <a:xfrm>
            <a:off x="3677775" y="728375"/>
            <a:ext cx="4056600" cy="11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A86E8"/>
                </a:solidFill>
                <a:latin typeface="Open Sans"/>
                <a:ea typeface="Open Sans"/>
                <a:cs typeface="Open Sans"/>
                <a:sym typeface="Open Sans"/>
              </a:rPr>
              <a:t>We offer </a:t>
            </a:r>
            <a:r>
              <a:rPr lang="en" sz="1000">
                <a:solidFill>
                  <a:srgbClr val="4A86E8"/>
                </a:solidFill>
                <a:latin typeface="Open Sans"/>
                <a:ea typeface="Open Sans"/>
                <a:cs typeface="Open Sans"/>
                <a:sym typeface="Open Sans"/>
              </a:rPr>
              <a:t>accurate, reliable, continuous and open</a:t>
            </a:r>
            <a:r>
              <a:rPr lang="en" sz="1000">
                <a:solidFill>
                  <a:srgbClr val="4A86E8"/>
                </a:solidFill>
                <a:latin typeface="Open Sans"/>
                <a:ea typeface="Open Sans"/>
                <a:cs typeface="Open Sans"/>
                <a:sym typeface="Open Sans"/>
              </a:rPr>
              <a:t> information about the environmental state of freshwater and air.  </a:t>
            </a:r>
            <a:endParaRPr sz="1000">
              <a:solidFill>
                <a:srgbClr val="4A86E8"/>
              </a:solidFill>
              <a:latin typeface="Open Sans"/>
              <a:ea typeface="Open Sans"/>
              <a:cs typeface="Open Sans"/>
              <a:sym typeface="Open Sans"/>
            </a:endParaRPr>
          </a:p>
          <a:p>
            <a:pPr indent="0" lvl="0" marL="0" rtl="0" algn="l">
              <a:spcBef>
                <a:spcPts val="0"/>
              </a:spcBef>
              <a:spcAft>
                <a:spcPts val="0"/>
              </a:spcAft>
              <a:buNone/>
            </a:pPr>
            <a:r>
              <a:rPr lang="en" sz="1000">
                <a:solidFill>
                  <a:srgbClr val="4A86E8"/>
                </a:solidFill>
                <a:latin typeface="Open Sans"/>
                <a:ea typeface="Open Sans"/>
                <a:cs typeface="Open Sans"/>
                <a:sym typeface="Open Sans"/>
              </a:rPr>
              <a:t>1. </a:t>
            </a:r>
            <a:r>
              <a:rPr lang="en" sz="1000">
                <a:solidFill>
                  <a:srgbClr val="4A86E8"/>
                </a:solidFill>
                <a:latin typeface="Open Sans"/>
                <a:ea typeface="Open Sans"/>
                <a:cs typeface="Open Sans"/>
                <a:sym typeface="Open Sans"/>
              </a:rPr>
              <a:t>It will be solve the lack of attention and credibility of environmental problems.</a:t>
            </a:r>
            <a:endParaRPr sz="1000">
              <a:solidFill>
                <a:srgbClr val="4A86E8"/>
              </a:solidFill>
              <a:latin typeface="Open Sans"/>
              <a:ea typeface="Open Sans"/>
              <a:cs typeface="Open Sans"/>
              <a:sym typeface="Open Sans"/>
            </a:endParaRPr>
          </a:p>
          <a:p>
            <a:pPr indent="0" lvl="0" marL="0" rtl="0" algn="l">
              <a:spcBef>
                <a:spcPts val="0"/>
              </a:spcBef>
              <a:spcAft>
                <a:spcPts val="0"/>
              </a:spcAft>
              <a:buNone/>
            </a:pPr>
            <a:r>
              <a:rPr lang="en" sz="1000">
                <a:solidFill>
                  <a:srgbClr val="4A86E8"/>
                </a:solidFill>
                <a:latin typeface="Open Sans"/>
                <a:ea typeface="Open Sans"/>
                <a:cs typeface="Open Sans"/>
                <a:sym typeface="Open Sans"/>
              </a:rPr>
              <a:t>2. People will have more data to claim about their rights. </a:t>
            </a:r>
            <a:r>
              <a:rPr lang="en" sz="1000">
                <a:solidFill>
                  <a:srgbClr val="4A86E8"/>
                </a:solidFill>
                <a:latin typeface="Open Sans"/>
                <a:ea typeface="Open Sans"/>
                <a:cs typeface="Open Sans"/>
                <a:sym typeface="Open Sans"/>
              </a:rPr>
              <a:t>Scientists</a:t>
            </a:r>
            <a:r>
              <a:rPr lang="en" sz="1000">
                <a:solidFill>
                  <a:srgbClr val="4A86E8"/>
                </a:solidFill>
                <a:latin typeface="Open Sans"/>
                <a:ea typeface="Open Sans"/>
                <a:cs typeface="Open Sans"/>
                <a:sym typeface="Open Sans"/>
              </a:rPr>
              <a:t> more data to make papers. State to more data to show their </a:t>
            </a:r>
            <a:r>
              <a:rPr lang="en" sz="1000">
                <a:solidFill>
                  <a:srgbClr val="4A86E8"/>
                </a:solidFill>
                <a:latin typeface="Open Sans"/>
                <a:ea typeface="Open Sans"/>
                <a:cs typeface="Open Sans"/>
                <a:sym typeface="Open Sans"/>
              </a:rPr>
              <a:t>remediation policies</a:t>
            </a:r>
            <a:r>
              <a:rPr lang="en" sz="1000">
                <a:solidFill>
                  <a:srgbClr val="4A86E8"/>
                </a:solidFill>
                <a:latin typeface="Open Sans"/>
                <a:ea typeface="Open Sans"/>
                <a:cs typeface="Open Sans"/>
                <a:sym typeface="Open Sans"/>
              </a:rPr>
              <a:t> </a:t>
            </a:r>
            <a:endParaRPr sz="1000">
              <a:solidFill>
                <a:srgbClr val="4A86E8"/>
              </a:solidFill>
              <a:latin typeface="Open Sans"/>
              <a:ea typeface="Open Sans"/>
              <a:cs typeface="Open Sans"/>
              <a:sym typeface="Open Sans"/>
            </a:endParaRPr>
          </a:p>
        </p:txBody>
      </p:sp>
      <p:sp>
        <p:nvSpPr>
          <p:cNvPr id="58" name="Google Shape;58;p13"/>
          <p:cNvSpPr txBox="1"/>
          <p:nvPr/>
        </p:nvSpPr>
        <p:spPr>
          <a:xfrm>
            <a:off x="3677775" y="2398050"/>
            <a:ext cx="24765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A86E8"/>
                </a:solidFill>
                <a:latin typeface="Open Sans"/>
                <a:ea typeface="Open Sans"/>
                <a:cs typeface="Open Sans"/>
                <a:sym typeface="Open Sans"/>
              </a:rPr>
              <a:t>*Environmental Scientists</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rPr lang="en" sz="800">
                <a:solidFill>
                  <a:srgbClr val="4A86E8"/>
                </a:solidFill>
                <a:latin typeface="Open Sans"/>
                <a:ea typeface="Open Sans"/>
                <a:cs typeface="Open Sans"/>
                <a:sym typeface="Open Sans"/>
              </a:rPr>
              <a:t>*High schools</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rPr lang="en" sz="800">
                <a:solidFill>
                  <a:srgbClr val="4A86E8"/>
                </a:solidFill>
                <a:latin typeface="Open Sans"/>
                <a:ea typeface="Open Sans"/>
                <a:cs typeface="Open Sans"/>
                <a:sym typeface="Open Sans"/>
              </a:rPr>
              <a:t>*Scientific Institutions</a:t>
            </a:r>
            <a:endParaRPr sz="800">
              <a:solidFill>
                <a:srgbClr val="4A86E8"/>
              </a:solidFill>
              <a:latin typeface="Open Sans"/>
              <a:ea typeface="Open Sans"/>
              <a:cs typeface="Open Sans"/>
              <a:sym typeface="Open Sans"/>
            </a:endParaRPr>
          </a:p>
        </p:txBody>
      </p:sp>
      <p:sp>
        <p:nvSpPr>
          <p:cNvPr id="59" name="Google Shape;59;p13"/>
          <p:cNvSpPr txBox="1"/>
          <p:nvPr/>
        </p:nvSpPr>
        <p:spPr>
          <a:xfrm>
            <a:off x="6143075" y="2241175"/>
            <a:ext cx="1591200" cy="10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A86E8"/>
                </a:solidFill>
                <a:latin typeface="Open Sans"/>
                <a:ea typeface="Open Sans"/>
                <a:cs typeface="Open Sans"/>
                <a:sym typeface="Open Sans"/>
              </a:rPr>
              <a:t>*Tutorials</a:t>
            </a:r>
            <a:endParaRPr sz="1200">
              <a:solidFill>
                <a:srgbClr val="4A86E8"/>
              </a:solidFill>
              <a:latin typeface="Open Sans"/>
              <a:ea typeface="Open Sans"/>
              <a:cs typeface="Open Sans"/>
              <a:sym typeface="Open Sans"/>
            </a:endParaRPr>
          </a:p>
          <a:p>
            <a:pPr indent="0" lvl="0" marL="0" rtl="0" algn="l">
              <a:spcBef>
                <a:spcPts val="0"/>
              </a:spcBef>
              <a:spcAft>
                <a:spcPts val="0"/>
              </a:spcAft>
              <a:buNone/>
            </a:pPr>
            <a:r>
              <a:rPr lang="en" sz="1200">
                <a:solidFill>
                  <a:srgbClr val="4A86E8"/>
                </a:solidFill>
                <a:latin typeface="Open Sans"/>
                <a:ea typeface="Open Sans"/>
                <a:cs typeface="Open Sans"/>
                <a:sym typeface="Open Sans"/>
              </a:rPr>
              <a:t>*Web site</a:t>
            </a:r>
            <a:endParaRPr sz="1200">
              <a:solidFill>
                <a:srgbClr val="4A86E8"/>
              </a:solidFill>
              <a:latin typeface="Open Sans"/>
              <a:ea typeface="Open Sans"/>
              <a:cs typeface="Open Sans"/>
              <a:sym typeface="Open Sans"/>
            </a:endParaRPr>
          </a:p>
        </p:txBody>
      </p:sp>
      <p:sp>
        <p:nvSpPr>
          <p:cNvPr id="60" name="Google Shape;60;p13"/>
          <p:cNvSpPr txBox="1"/>
          <p:nvPr/>
        </p:nvSpPr>
        <p:spPr>
          <a:xfrm>
            <a:off x="3677775" y="3765175"/>
            <a:ext cx="2476500" cy="9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A86E8"/>
                </a:solidFill>
                <a:latin typeface="Open Sans"/>
                <a:ea typeface="Open Sans"/>
                <a:cs typeface="Open Sans"/>
                <a:sym typeface="Open Sans"/>
              </a:rPr>
              <a:t>*Geeks</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rPr lang="en" sz="800">
                <a:solidFill>
                  <a:srgbClr val="4A86E8"/>
                </a:solidFill>
                <a:latin typeface="Open Sans"/>
                <a:ea typeface="Open Sans"/>
                <a:cs typeface="Open Sans"/>
                <a:sym typeface="Open Sans"/>
              </a:rPr>
              <a:t>*Hobbists </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rPr lang="en" sz="800">
                <a:solidFill>
                  <a:srgbClr val="4A86E8"/>
                </a:solidFill>
                <a:latin typeface="Open Sans"/>
                <a:ea typeface="Open Sans"/>
                <a:cs typeface="Open Sans"/>
                <a:sym typeface="Open Sans"/>
              </a:rPr>
              <a:t>*Environmental activists</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rPr lang="en" sz="800">
                <a:solidFill>
                  <a:srgbClr val="4A86E8"/>
                </a:solidFill>
                <a:latin typeface="Open Sans"/>
                <a:ea typeface="Open Sans"/>
                <a:cs typeface="Open Sans"/>
                <a:sym typeface="Open Sans"/>
              </a:rPr>
              <a:t>*Educators</a:t>
            </a:r>
            <a:endParaRPr sz="800">
              <a:solidFill>
                <a:srgbClr val="4A86E8"/>
              </a:solidFill>
              <a:latin typeface="Open Sans"/>
              <a:ea typeface="Open Sans"/>
              <a:cs typeface="Open Sans"/>
              <a:sym typeface="Open Sans"/>
            </a:endParaRPr>
          </a:p>
        </p:txBody>
      </p:sp>
      <p:sp>
        <p:nvSpPr>
          <p:cNvPr id="61" name="Google Shape;61;p13"/>
          <p:cNvSpPr txBox="1"/>
          <p:nvPr/>
        </p:nvSpPr>
        <p:spPr>
          <a:xfrm>
            <a:off x="6120650" y="3798775"/>
            <a:ext cx="16137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A86E8"/>
                </a:solidFill>
                <a:latin typeface="Open Sans"/>
                <a:ea typeface="Open Sans"/>
                <a:cs typeface="Open Sans"/>
                <a:sym typeface="Open Sans"/>
              </a:rPr>
              <a:t>*Slides</a:t>
            </a:r>
            <a:endParaRPr sz="1200">
              <a:solidFill>
                <a:srgbClr val="4A86E8"/>
              </a:solidFill>
              <a:latin typeface="Open Sans"/>
              <a:ea typeface="Open Sans"/>
              <a:cs typeface="Open Sans"/>
              <a:sym typeface="Open Sans"/>
            </a:endParaRPr>
          </a:p>
          <a:p>
            <a:pPr indent="0" lvl="0" marL="0" rtl="0" algn="l">
              <a:spcBef>
                <a:spcPts val="0"/>
              </a:spcBef>
              <a:spcAft>
                <a:spcPts val="0"/>
              </a:spcAft>
              <a:buNone/>
            </a:pPr>
            <a:r>
              <a:rPr lang="en" sz="1200">
                <a:solidFill>
                  <a:srgbClr val="4A86E8"/>
                </a:solidFill>
                <a:latin typeface="Open Sans"/>
                <a:ea typeface="Open Sans"/>
                <a:cs typeface="Open Sans"/>
                <a:sym typeface="Open Sans"/>
              </a:rPr>
              <a:t>*Surveys</a:t>
            </a:r>
            <a:endParaRPr sz="1200">
              <a:solidFill>
                <a:srgbClr val="4A86E8"/>
              </a:solidFill>
              <a:latin typeface="Open Sans"/>
              <a:ea typeface="Open Sans"/>
              <a:cs typeface="Open Sans"/>
              <a:sym typeface="Open Sans"/>
            </a:endParaRPr>
          </a:p>
        </p:txBody>
      </p:sp>
      <p:sp>
        <p:nvSpPr>
          <p:cNvPr id="62" name="Google Shape;62;p13"/>
          <p:cNvSpPr txBox="1"/>
          <p:nvPr/>
        </p:nvSpPr>
        <p:spPr>
          <a:xfrm>
            <a:off x="4787175" y="67225"/>
            <a:ext cx="2947200" cy="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latin typeface="Open Sans"/>
                <a:ea typeface="Open Sans"/>
                <a:cs typeface="Open Sans"/>
                <a:sym typeface="Open Sans"/>
              </a:rPr>
              <a:t>LoRa Data Loggers</a:t>
            </a:r>
            <a:endParaRPr>
              <a:solidFill>
                <a:srgbClr val="4A86E8"/>
              </a:solidFill>
              <a:latin typeface="Open Sans"/>
              <a:ea typeface="Open Sans"/>
              <a:cs typeface="Open Sans"/>
              <a:sym typeface="Open Sans"/>
            </a:endParaRPr>
          </a:p>
        </p:txBody>
      </p:sp>
      <p:sp>
        <p:nvSpPr>
          <p:cNvPr id="63" name="Google Shape;63;p13"/>
          <p:cNvSpPr txBox="1"/>
          <p:nvPr/>
        </p:nvSpPr>
        <p:spPr>
          <a:xfrm>
            <a:off x="7832925" y="3955675"/>
            <a:ext cx="1154100" cy="795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300"/>
              <a:t>See next slide for instructions!</a:t>
            </a:r>
            <a:endParaRPr sz="1300"/>
          </a:p>
        </p:txBody>
      </p:sp>
      <p:sp>
        <p:nvSpPr>
          <p:cNvPr id="64" name="Google Shape;64;p13"/>
          <p:cNvSpPr txBox="1"/>
          <p:nvPr/>
        </p:nvSpPr>
        <p:spPr>
          <a:xfrm>
            <a:off x="797875" y="838200"/>
            <a:ext cx="1434300" cy="24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A86E8"/>
                </a:solidFill>
                <a:latin typeface="Open Sans"/>
                <a:ea typeface="Open Sans"/>
                <a:cs typeface="Open Sans"/>
                <a:sym typeface="Open Sans"/>
              </a:rPr>
              <a:t>*</a:t>
            </a:r>
            <a:r>
              <a:rPr lang="en" sz="800">
                <a:solidFill>
                  <a:srgbClr val="4A86E8"/>
                </a:solidFill>
                <a:latin typeface="Open Sans"/>
                <a:ea typeface="Open Sans"/>
                <a:cs typeface="Open Sans"/>
                <a:sym typeface="Open Sans"/>
              </a:rPr>
              <a:t>Suquía River environmental degradation</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rPr lang="en" sz="800">
                <a:solidFill>
                  <a:srgbClr val="4A86E8"/>
                </a:solidFill>
                <a:latin typeface="Open Sans"/>
                <a:ea typeface="Open Sans"/>
                <a:cs typeface="Open Sans"/>
                <a:sym typeface="Open Sans"/>
              </a:rPr>
              <a:t>*Produce a device for measurements of water quality, open, cheap, customisable, replicable, that can be able to send constant and wireless information.</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rPr lang="en" sz="800">
                <a:solidFill>
                  <a:srgbClr val="4A86E8"/>
                </a:solidFill>
                <a:latin typeface="Open Sans"/>
                <a:ea typeface="Open Sans"/>
                <a:cs typeface="Open Sans"/>
                <a:sym typeface="Open Sans"/>
              </a:rPr>
              <a:t>*Give tools to the society to afford the problematic of environmental pollution</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t/>
            </a:r>
            <a:endParaRPr sz="800">
              <a:solidFill>
                <a:srgbClr val="4A86E8"/>
              </a:solidFill>
              <a:latin typeface="Open Sans"/>
              <a:ea typeface="Open Sans"/>
              <a:cs typeface="Open Sans"/>
              <a:sym typeface="Open Sans"/>
            </a:endParaRPr>
          </a:p>
        </p:txBody>
      </p:sp>
      <p:sp>
        <p:nvSpPr>
          <p:cNvPr id="65" name="Google Shape;65;p13"/>
          <p:cNvSpPr txBox="1"/>
          <p:nvPr/>
        </p:nvSpPr>
        <p:spPr>
          <a:xfrm>
            <a:off x="2232250" y="838200"/>
            <a:ext cx="13896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A86E8"/>
                </a:solidFill>
                <a:latin typeface="Open Sans"/>
                <a:ea typeface="Open Sans"/>
                <a:cs typeface="Open Sans"/>
                <a:sym typeface="Open Sans"/>
              </a:rPr>
              <a:t>*Make a real time source of environmental data</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rPr lang="en" sz="800">
                <a:solidFill>
                  <a:srgbClr val="4A86E8"/>
                </a:solidFill>
                <a:latin typeface="Open Sans"/>
                <a:ea typeface="Open Sans"/>
                <a:cs typeface="Open Sans"/>
                <a:sym typeface="Open Sans"/>
              </a:rPr>
              <a:t>*LoRa Data Loggers</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rPr lang="en" sz="800">
                <a:solidFill>
                  <a:srgbClr val="4A86E8"/>
                </a:solidFill>
                <a:latin typeface="Open Sans"/>
                <a:ea typeface="Open Sans"/>
                <a:cs typeface="Open Sans"/>
                <a:sym typeface="Open Sans"/>
              </a:rPr>
              <a:t>*An Open data base with environmental information</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t/>
            </a:r>
            <a:endParaRPr sz="800">
              <a:solidFill>
                <a:srgbClr val="4A86E8"/>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2"/>
          <p:cNvSpPr txBox="1"/>
          <p:nvPr/>
        </p:nvSpPr>
        <p:spPr>
          <a:xfrm>
            <a:off x="325750" y="100975"/>
            <a:ext cx="8462400" cy="45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Personas: 								José (Contributor)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José is advanced </a:t>
            </a:r>
            <a:r>
              <a:rPr lang="en" sz="1800"/>
              <a:t>electrical</a:t>
            </a:r>
            <a:r>
              <a:rPr lang="en" sz="1800"/>
              <a:t> </a:t>
            </a:r>
            <a:r>
              <a:rPr lang="en" sz="1800"/>
              <a:t>engineering. He want to specialize in environmental sensors. He has no yet begin master graduation thesis </a:t>
            </a:r>
            <a:r>
              <a:rPr lang="en"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u="sng"/>
              <a:t>Jobs:</a:t>
            </a:r>
            <a:r>
              <a:rPr lang="en" sz="1800"/>
              <a:t> Graduate from college. He wants to make an environmental sensor </a:t>
            </a:r>
            <a:r>
              <a:rPr lang="en" sz="1800"/>
              <a:t>that can also be a engineering graduation. He needs to get his sensors calibrated by biologists.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u="sng"/>
              <a:t>Pains: </a:t>
            </a:r>
            <a:r>
              <a:rPr lang="en" sz="1800"/>
              <a:t>He does not know how to connect with people from other disciplines. He cannot validate the measurements of his sensors himself.</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u="sng"/>
              <a:t>Gains:</a:t>
            </a:r>
            <a:r>
              <a:rPr lang="en" sz="1800"/>
              <a:t> He would like to find an applicability for his sensors. He would like to get experience in working in interdisciplinary work. He would like to learn the use of repositories and open project documentation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3"/>
          <p:cNvSpPr txBox="1"/>
          <p:nvPr/>
        </p:nvSpPr>
        <p:spPr>
          <a:xfrm>
            <a:off x="325750" y="100975"/>
            <a:ext cx="8462400" cy="45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Personas: 								Natalia (User)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Natalia is a scientific researcher </a:t>
            </a:r>
            <a:r>
              <a:rPr lang="en" sz="1800"/>
              <a:t>studying the effect of environmental degradation in invertebrates communities of Luján streams</a:t>
            </a:r>
            <a:r>
              <a:rPr lang="en"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u="sng"/>
              <a:t>Jobs:</a:t>
            </a:r>
            <a:r>
              <a:rPr lang="en" sz="1800"/>
              <a:t> </a:t>
            </a:r>
            <a:r>
              <a:rPr lang="en" sz="1800"/>
              <a:t>Design</a:t>
            </a:r>
            <a:r>
              <a:rPr lang="en" sz="1800"/>
              <a:t> samplings to get representative samples of bentos to compare with different conditions zones in the stream. After that, produce high impact scientific articles.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u="sng"/>
              <a:t>Pains:</a:t>
            </a:r>
            <a:r>
              <a:rPr lang="en" sz="1800"/>
              <a:t> She have some problems to relate the composition of </a:t>
            </a:r>
            <a:r>
              <a:rPr lang="en" sz="1800"/>
              <a:t>assembles</a:t>
            </a:r>
            <a:r>
              <a:rPr lang="en" sz="1800"/>
              <a:t> with the particular conditions of water at the time of samplings. She have also some economical limitations for samples </a:t>
            </a:r>
            <a:r>
              <a:rPr lang="en" sz="1800"/>
              <a:t>recollection</a:t>
            </a:r>
            <a:r>
              <a:rPr lang="en" sz="1800"/>
              <a:t> and equipment manteinance.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u="sng"/>
              <a:t>Gains:</a:t>
            </a:r>
            <a:r>
              <a:rPr lang="en" sz="1800"/>
              <a:t> She would like to have more quality and quantity of environmental data. Have more novelty data. To give more social relevance to her studies.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4"/>
          <p:cNvSpPr txBox="1"/>
          <p:nvPr/>
        </p:nvSpPr>
        <p:spPr>
          <a:xfrm>
            <a:off x="325750" y="100975"/>
            <a:ext cx="8462400" cy="45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Personas: 								Victoria (User)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Victoria is a Chacra La Merced </a:t>
            </a:r>
            <a:r>
              <a:rPr lang="en" sz="1800"/>
              <a:t>neighbour. She and some of her friends lives near the Suquía River and they see it as a threath to public health. She and her friends want to do a report about the pollution and dangers related to the river and to be disseminated in the media </a:t>
            </a:r>
            <a:r>
              <a:rPr lang="en"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u="sng"/>
              <a:t>Jobs:</a:t>
            </a:r>
            <a:r>
              <a:rPr lang="en" sz="1800"/>
              <a:t> P</a:t>
            </a:r>
            <a:r>
              <a:rPr lang="en" sz="1800"/>
              <a:t>ass the course. Care the family’s livestock. Finish high school.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u="sng"/>
              <a:t>Pains:</a:t>
            </a:r>
            <a:r>
              <a:rPr lang="en" sz="1800"/>
              <a:t> That some relative get sick by pollution. Do not pass the course. Do not find a job.</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u="sng"/>
              <a:t>Gains:</a:t>
            </a:r>
            <a:r>
              <a:rPr lang="en" sz="1800"/>
              <a:t> She wants to know safe zones to walk. That state make </a:t>
            </a:r>
            <a:r>
              <a:rPr lang="en" sz="1800"/>
              <a:t>remediation</a:t>
            </a:r>
            <a:r>
              <a:rPr lang="en" sz="1800"/>
              <a:t> actions. Finish </a:t>
            </a:r>
            <a:r>
              <a:rPr lang="en" sz="1800"/>
              <a:t>high school</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25"/>
          <p:cNvPicPr preferRelativeResize="0"/>
          <p:nvPr/>
        </p:nvPicPr>
        <p:blipFill>
          <a:blip r:embed="rId3">
            <a:alphaModFix/>
          </a:blip>
          <a:stretch>
            <a:fillRect/>
          </a:stretch>
        </p:blipFill>
        <p:spPr>
          <a:xfrm>
            <a:off x="-48275" y="0"/>
            <a:ext cx="9277350" cy="5218500"/>
          </a:xfrm>
          <a:prstGeom prst="rect">
            <a:avLst/>
          </a:prstGeom>
          <a:noFill/>
          <a:ln>
            <a:noFill/>
          </a:ln>
        </p:spPr>
      </p:pic>
      <p:sp>
        <p:nvSpPr>
          <p:cNvPr id="220" name="Google Shape;220;p25"/>
          <p:cNvSpPr txBox="1"/>
          <p:nvPr>
            <p:ph type="title"/>
          </p:nvPr>
        </p:nvSpPr>
        <p:spPr>
          <a:xfrm>
            <a:off x="311700" y="2150850"/>
            <a:ext cx="8520600" cy="8418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a:t>Pathways</a:t>
            </a:r>
            <a:endParaRPr b="1" i="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Electronic surveys</a:t>
            </a:r>
            <a:endParaRPr/>
          </a:p>
        </p:txBody>
      </p:sp>
      <p:sp>
        <p:nvSpPr>
          <p:cNvPr id="226" name="Google Shape;226;p26"/>
          <p:cNvSpPr txBox="1"/>
          <p:nvPr>
            <p:ph idx="1" type="subTitle"/>
          </p:nvPr>
        </p:nvSpPr>
        <p:spPr>
          <a:xfrm>
            <a:off x="265500" y="2803075"/>
            <a:ext cx="4045200" cy="1784700"/>
          </a:xfrm>
          <a:prstGeom prst="rect">
            <a:avLst/>
          </a:prstGeom>
        </p:spPr>
        <p:txBody>
          <a:bodyPr anchorCtr="0" anchor="t" bIns="91425" lIns="91425" spcFirstLastPara="1" rIns="91425" wrap="square" tIns="91425">
            <a:noAutofit/>
          </a:bodyPr>
          <a:lstStyle/>
          <a:p>
            <a:pPr indent="-361950" lvl="0" marL="457200" rtl="0" algn="ctr">
              <a:spcBef>
                <a:spcPts val="0"/>
              </a:spcBef>
              <a:spcAft>
                <a:spcPts val="0"/>
              </a:spcAft>
              <a:buSzPts val="2100"/>
              <a:buChar char="●"/>
            </a:pPr>
            <a:r>
              <a:rPr lang="en"/>
              <a:t>High schools, city councils, Scientists </a:t>
            </a:r>
            <a:endParaRPr/>
          </a:p>
          <a:p>
            <a:pPr indent="-361950" lvl="0" marL="457200" rtl="0" algn="ctr">
              <a:spcBef>
                <a:spcPts val="0"/>
              </a:spcBef>
              <a:spcAft>
                <a:spcPts val="0"/>
              </a:spcAft>
              <a:buSzPts val="2100"/>
              <a:buChar char="●"/>
            </a:pPr>
            <a:r>
              <a:rPr lang="en"/>
              <a:t>To know what are </a:t>
            </a:r>
            <a:r>
              <a:rPr lang="en"/>
              <a:t>the</a:t>
            </a:r>
            <a:r>
              <a:rPr lang="en"/>
              <a:t> needs of potential users</a:t>
            </a:r>
            <a:endParaRPr/>
          </a:p>
        </p:txBody>
      </p:sp>
      <p:sp>
        <p:nvSpPr>
          <p:cNvPr id="227" name="Google Shape;227;p2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28" name="Google Shape;228;p26"/>
          <p:cNvPicPr preferRelativeResize="0"/>
          <p:nvPr/>
        </p:nvPicPr>
        <p:blipFill>
          <a:blip r:embed="rId3">
            <a:alphaModFix/>
          </a:blip>
          <a:stretch>
            <a:fillRect/>
          </a:stretch>
        </p:blipFill>
        <p:spPr>
          <a:xfrm>
            <a:off x="4581425" y="568875"/>
            <a:ext cx="4562575" cy="3965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Readme.MD</a:t>
            </a:r>
            <a:endParaRPr/>
          </a:p>
        </p:txBody>
      </p:sp>
      <p:sp>
        <p:nvSpPr>
          <p:cNvPr id="234" name="Google Shape;234;p2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 users and contributors</a:t>
            </a:r>
            <a:endParaRPr/>
          </a:p>
        </p:txBody>
      </p:sp>
      <p:sp>
        <p:nvSpPr>
          <p:cNvPr id="235" name="Google Shape;235;p2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250675" y="1830475"/>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Slides for </a:t>
            </a:r>
            <a:r>
              <a:rPr lang="en"/>
              <a:t>presenting</a:t>
            </a:r>
            <a:r>
              <a:rPr lang="en"/>
              <a:t> to contributors</a:t>
            </a:r>
            <a:endParaRPr/>
          </a:p>
        </p:txBody>
      </p:sp>
      <p:pic>
        <p:nvPicPr>
          <p:cNvPr id="241" name="Google Shape;241;p28"/>
          <p:cNvPicPr preferRelativeResize="0"/>
          <p:nvPr/>
        </p:nvPicPr>
        <p:blipFill rotWithShape="1">
          <a:blip r:embed="rId3">
            <a:alphaModFix/>
          </a:blip>
          <a:srcRect b="9684" l="24768" r="10964" t="26515"/>
          <a:stretch/>
        </p:blipFill>
        <p:spPr>
          <a:xfrm>
            <a:off x="4706475" y="1369638"/>
            <a:ext cx="4305773" cy="2404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29"/>
          <p:cNvPicPr preferRelativeResize="0"/>
          <p:nvPr/>
        </p:nvPicPr>
        <p:blipFill>
          <a:blip r:embed="rId3">
            <a:alphaModFix/>
          </a:blip>
          <a:stretch>
            <a:fillRect/>
          </a:stretch>
        </p:blipFill>
        <p:spPr>
          <a:xfrm rot="-5400000">
            <a:off x="2957657" y="152400"/>
            <a:ext cx="3629025"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0"/>
          <p:cNvSpPr txBox="1"/>
          <p:nvPr/>
        </p:nvSpPr>
        <p:spPr>
          <a:xfrm>
            <a:off x="1563800" y="1852850"/>
            <a:ext cx="5884500" cy="131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t>Tests</a:t>
            </a:r>
            <a:endParaRPr sz="6000">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Google Shape;256;p31"/>
          <p:cNvPicPr preferRelativeResize="0"/>
          <p:nvPr/>
        </p:nvPicPr>
        <p:blipFill>
          <a:blip r:embed="rId3">
            <a:alphaModFix/>
          </a:blip>
          <a:stretch>
            <a:fillRect/>
          </a:stretch>
        </p:blipFill>
        <p:spPr>
          <a:xfrm>
            <a:off x="2120394" y="0"/>
            <a:ext cx="4641375" cy="5143500"/>
          </a:xfrm>
          <a:prstGeom prst="rect">
            <a:avLst/>
          </a:prstGeom>
          <a:noFill/>
          <a:ln>
            <a:noFill/>
          </a:ln>
        </p:spPr>
      </p:pic>
      <p:sp>
        <p:nvSpPr>
          <p:cNvPr id="257" name="Google Shape;257;p31"/>
          <p:cNvSpPr txBox="1"/>
          <p:nvPr/>
        </p:nvSpPr>
        <p:spPr>
          <a:xfrm>
            <a:off x="2423182" y="412521"/>
            <a:ext cx="2442900" cy="20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Open data base</a:t>
            </a:r>
            <a:endParaRPr>
              <a:latin typeface="Open Sans"/>
              <a:ea typeface="Open Sans"/>
              <a:cs typeface="Open Sans"/>
              <a:sym typeface="Open Sans"/>
            </a:endParaRPr>
          </a:p>
        </p:txBody>
      </p:sp>
      <p:sp>
        <p:nvSpPr>
          <p:cNvPr id="258" name="Google Shape;258;p31"/>
          <p:cNvSpPr txBox="1"/>
          <p:nvPr/>
        </p:nvSpPr>
        <p:spPr>
          <a:xfrm>
            <a:off x="2330657" y="1397675"/>
            <a:ext cx="3485400" cy="40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Users are interested in put the data logger collected information in an Open data base</a:t>
            </a:r>
            <a:endParaRPr sz="1200">
              <a:latin typeface="Open Sans"/>
              <a:ea typeface="Open Sans"/>
              <a:cs typeface="Open Sans"/>
              <a:sym typeface="Open Sans"/>
            </a:endParaRPr>
          </a:p>
        </p:txBody>
      </p:sp>
      <p:sp>
        <p:nvSpPr>
          <p:cNvPr id="259" name="Google Shape;259;p31"/>
          <p:cNvSpPr/>
          <p:nvPr/>
        </p:nvSpPr>
        <p:spPr>
          <a:xfrm>
            <a:off x="6028207" y="1645382"/>
            <a:ext cx="277500" cy="277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txBox="1"/>
          <p:nvPr/>
        </p:nvSpPr>
        <p:spPr>
          <a:xfrm>
            <a:off x="2406857" y="2368950"/>
            <a:ext cx="2442900" cy="2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gonna do a survey</a:t>
            </a:r>
            <a:endParaRPr sz="1200">
              <a:latin typeface="Open Sans"/>
              <a:ea typeface="Open Sans"/>
              <a:cs typeface="Open Sans"/>
              <a:sym typeface="Open Sans"/>
            </a:endParaRPr>
          </a:p>
        </p:txBody>
      </p:sp>
      <p:sp>
        <p:nvSpPr>
          <p:cNvPr id="261" name="Google Shape;261;p31"/>
          <p:cNvSpPr txBox="1"/>
          <p:nvPr/>
        </p:nvSpPr>
        <p:spPr>
          <a:xfrm>
            <a:off x="2330657" y="3340225"/>
            <a:ext cx="3224100" cy="40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How many user agree to make your data open</a:t>
            </a:r>
            <a:endParaRPr sz="1200">
              <a:latin typeface="Open Sans"/>
              <a:ea typeface="Open Sans"/>
              <a:cs typeface="Open Sans"/>
              <a:sym typeface="Open Sans"/>
            </a:endParaRPr>
          </a:p>
        </p:txBody>
      </p:sp>
      <p:sp>
        <p:nvSpPr>
          <p:cNvPr id="262" name="Google Shape;262;p31"/>
          <p:cNvSpPr txBox="1"/>
          <p:nvPr/>
        </p:nvSpPr>
        <p:spPr>
          <a:xfrm>
            <a:off x="2330657" y="4311500"/>
            <a:ext cx="3485400" cy="40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Most users are ok with this idea</a:t>
            </a:r>
            <a:endParaRPr sz="1200">
              <a:latin typeface="Open Sans"/>
              <a:ea typeface="Open Sans"/>
              <a:cs typeface="Open Sans"/>
              <a:sym typeface="Open Sans"/>
            </a:endParaRPr>
          </a:p>
        </p:txBody>
      </p:sp>
      <p:sp>
        <p:nvSpPr>
          <p:cNvPr id="263" name="Google Shape;263;p31"/>
          <p:cNvSpPr/>
          <p:nvPr/>
        </p:nvSpPr>
        <p:spPr>
          <a:xfrm>
            <a:off x="4922407" y="2683551"/>
            <a:ext cx="277500" cy="277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
          <p:cNvSpPr/>
          <p:nvPr/>
        </p:nvSpPr>
        <p:spPr>
          <a:xfrm>
            <a:off x="5970657" y="2594382"/>
            <a:ext cx="277500" cy="277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
          <p:cNvSpPr/>
          <p:nvPr/>
        </p:nvSpPr>
        <p:spPr>
          <a:xfrm>
            <a:off x="5921732" y="3602357"/>
            <a:ext cx="277500" cy="277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pic>
        <p:nvPicPr>
          <p:cNvPr id="70" name="Google Shape;70;p14"/>
          <p:cNvPicPr preferRelativeResize="0"/>
          <p:nvPr/>
        </p:nvPicPr>
        <p:blipFill rotWithShape="1">
          <a:blip r:embed="rId3">
            <a:alphaModFix/>
          </a:blip>
          <a:srcRect b="15883" l="28072" r="18210" t="29495"/>
          <a:stretch/>
        </p:blipFill>
        <p:spPr>
          <a:xfrm>
            <a:off x="34500" y="0"/>
            <a:ext cx="8991936"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32"/>
          <p:cNvPicPr preferRelativeResize="0"/>
          <p:nvPr/>
        </p:nvPicPr>
        <p:blipFill rotWithShape="1">
          <a:blip r:embed="rId3">
            <a:alphaModFix/>
          </a:blip>
          <a:srcRect b="18829" l="12585" r="19456" t="25528"/>
          <a:stretch/>
        </p:blipFill>
        <p:spPr>
          <a:xfrm>
            <a:off x="191988" y="555550"/>
            <a:ext cx="8760025" cy="40323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id="275" name="Google Shape;275;p33"/>
          <p:cNvPicPr preferRelativeResize="0"/>
          <p:nvPr/>
        </p:nvPicPr>
        <p:blipFill rotWithShape="1">
          <a:blip r:embed="rId3">
            <a:alphaModFix/>
          </a:blip>
          <a:srcRect b="10657" l="5888" r="9011" t="16546"/>
          <a:stretch/>
        </p:blipFill>
        <p:spPr>
          <a:xfrm>
            <a:off x="59475" y="401613"/>
            <a:ext cx="9025049" cy="434028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Google Shape;280;p34"/>
          <p:cNvPicPr preferRelativeResize="0"/>
          <p:nvPr/>
        </p:nvPicPr>
        <p:blipFill rotWithShape="1">
          <a:blip r:embed="rId3">
            <a:alphaModFix/>
          </a:blip>
          <a:srcRect b="13738" l="5238" r="9444" t="21939"/>
          <a:stretch/>
        </p:blipFill>
        <p:spPr>
          <a:xfrm>
            <a:off x="0" y="633864"/>
            <a:ext cx="9144001" cy="387577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pic>
        <p:nvPicPr>
          <p:cNvPr id="285" name="Google Shape;285;p35"/>
          <p:cNvPicPr preferRelativeResize="0"/>
          <p:nvPr/>
        </p:nvPicPr>
        <p:blipFill rotWithShape="1">
          <a:blip r:embed="rId3">
            <a:alphaModFix/>
          </a:blip>
          <a:srcRect b="0" l="30307" r="30366" t="0"/>
          <a:stretch/>
        </p:blipFill>
        <p:spPr>
          <a:xfrm>
            <a:off x="2627100" y="0"/>
            <a:ext cx="3636749" cy="5202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Google Shape;290;p36"/>
          <p:cNvPicPr preferRelativeResize="0"/>
          <p:nvPr/>
        </p:nvPicPr>
        <p:blipFill>
          <a:blip r:embed="rId3">
            <a:alphaModFix/>
          </a:blip>
          <a:stretch>
            <a:fillRect/>
          </a:stretch>
        </p:blipFill>
        <p:spPr>
          <a:xfrm>
            <a:off x="117712" y="0"/>
            <a:ext cx="4641375" cy="5143500"/>
          </a:xfrm>
          <a:prstGeom prst="rect">
            <a:avLst/>
          </a:prstGeom>
          <a:noFill/>
          <a:ln>
            <a:noFill/>
          </a:ln>
        </p:spPr>
      </p:pic>
      <p:sp>
        <p:nvSpPr>
          <p:cNvPr id="291" name="Google Shape;291;p36"/>
          <p:cNvSpPr txBox="1"/>
          <p:nvPr/>
        </p:nvSpPr>
        <p:spPr>
          <a:xfrm>
            <a:off x="420500" y="412521"/>
            <a:ext cx="2442900" cy="20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Cheap and open</a:t>
            </a:r>
            <a:endParaRPr>
              <a:latin typeface="Open Sans"/>
              <a:ea typeface="Open Sans"/>
              <a:cs typeface="Open Sans"/>
              <a:sym typeface="Open Sans"/>
            </a:endParaRPr>
          </a:p>
        </p:txBody>
      </p:sp>
      <p:sp>
        <p:nvSpPr>
          <p:cNvPr id="292" name="Google Shape;292;p36"/>
          <p:cNvSpPr txBox="1"/>
          <p:nvPr/>
        </p:nvSpPr>
        <p:spPr>
          <a:xfrm>
            <a:off x="327975" y="1397675"/>
            <a:ext cx="3485400" cy="40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Users are interested in put the data logger collected information in an Open data base</a:t>
            </a:r>
            <a:endParaRPr sz="1200">
              <a:latin typeface="Open Sans"/>
              <a:ea typeface="Open Sans"/>
              <a:cs typeface="Open Sans"/>
              <a:sym typeface="Open Sans"/>
            </a:endParaRPr>
          </a:p>
        </p:txBody>
      </p:sp>
      <p:sp>
        <p:nvSpPr>
          <p:cNvPr id="293" name="Google Shape;293;p36"/>
          <p:cNvSpPr/>
          <p:nvPr/>
        </p:nvSpPr>
        <p:spPr>
          <a:xfrm>
            <a:off x="4025525" y="1645382"/>
            <a:ext cx="277500" cy="277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6"/>
          <p:cNvSpPr txBox="1"/>
          <p:nvPr/>
        </p:nvSpPr>
        <p:spPr>
          <a:xfrm>
            <a:off x="404175" y="2368950"/>
            <a:ext cx="2442900" cy="2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gonna do a survey</a:t>
            </a:r>
            <a:endParaRPr sz="1200">
              <a:latin typeface="Open Sans"/>
              <a:ea typeface="Open Sans"/>
              <a:cs typeface="Open Sans"/>
              <a:sym typeface="Open Sans"/>
            </a:endParaRPr>
          </a:p>
        </p:txBody>
      </p:sp>
      <p:sp>
        <p:nvSpPr>
          <p:cNvPr id="295" name="Google Shape;295;p36"/>
          <p:cNvSpPr txBox="1"/>
          <p:nvPr/>
        </p:nvSpPr>
        <p:spPr>
          <a:xfrm>
            <a:off x="327975" y="3340225"/>
            <a:ext cx="3224100" cy="40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How many user agree to make your data open</a:t>
            </a:r>
            <a:endParaRPr sz="1200">
              <a:latin typeface="Open Sans"/>
              <a:ea typeface="Open Sans"/>
              <a:cs typeface="Open Sans"/>
              <a:sym typeface="Open Sans"/>
            </a:endParaRPr>
          </a:p>
        </p:txBody>
      </p:sp>
      <p:sp>
        <p:nvSpPr>
          <p:cNvPr id="296" name="Google Shape;296;p36"/>
          <p:cNvSpPr txBox="1"/>
          <p:nvPr/>
        </p:nvSpPr>
        <p:spPr>
          <a:xfrm>
            <a:off x="327975" y="4311500"/>
            <a:ext cx="3485400" cy="40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Most users are ok with this idea</a:t>
            </a:r>
            <a:endParaRPr sz="1200">
              <a:latin typeface="Open Sans"/>
              <a:ea typeface="Open Sans"/>
              <a:cs typeface="Open Sans"/>
              <a:sym typeface="Open Sans"/>
            </a:endParaRPr>
          </a:p>
        </p:txBody>
      </p:sp>
      <p:sp>
        <p:nvSpPr>
          <p:cNvPr id="297" name="Google Shape;297;p36"/>
          <p:cNvSpPr/>
          <p:nvPr/>
        </p:nvSpPr>
        <p:spPr>
          <a:xfrm>
            <a:off x="2919725" y="2683551"/>
            <a:ext cx="277500" cy="277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6"/>
          <p:cNvSpPr/>
          <p:nvPr/>
        </p:nvSpPr>
        <p:spPr>
          <a:xfrm>
            <a:off x="3967975" y="2594382"/>
            <a:ext cx="277500" cy="277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6"/>
          <p:cNvSpPr/>
          <p:nvPr/>
        </p:nvSpPr>
        <p:spPr>
          <a:xfrm>
            <a:off x="3919050" y="3602357"/>
            <a:ext cx="277500" cy="277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36"/>
          <p:cNvPicPr preferRelativeResize="0"/>
          <p:nvPr/>
        </p:nvPicPr>
        <p:blipFill rotWithShape="1">
          <a:blip r:embed="rId4">
            <a:alphaModFix/>
          </a:blip>
          <a:srcRect b="13085" l="38547" r="34226" t="18294"/>
          <a:stretch/>
        </p:blipFill>
        <p:spPr>
          <a:xfrm>
            <a:off x="5175051" y="0"/>
            <a:ext cx="3628003"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pic>
        <p:nvPicPr>
          <p:cNvPr id="305" name="Google Shape;305;p37"/>
          <p:cNvPicPr preferRelativeResize="0"/>
          <p:nvPr/>
        </p:nvPicPr>
        <p:blipFill>
          <a:blip r:embed="rId3">
            <a:alphaModFix/>
          </a:blip>
          <a:stretch>
            <a:fillRect/>
          </a:stretch>
        </p:blipFill>
        <p:spPr>
          <a:xfrm>
            <a:off x="2251312" y="0"/>
            <a:ext cx="4641375" cy="5143500"/>
          </a:xfrm>
          <a:prstGeom prst="rect">
            <a:avLst/>
          </a:prstGeom>
          <a:noFill/>
          <a:ln>
            <a:noFill/>
          </a:ln>
        </p:spPr>
      </p:pic>
      <p:sp>
        <p:nvSpPr>
          <p:cNvPr id="306" name="Google Shape;306;p37"/>
          <p:cNvSpPr txBox="1"/>
          <p:nvPr/>
        </p:nvSpPr>
        <p:spPr>
          <a:xfrm>
            <a:off x="2554100" y="412521"/>
            <a:ext cx="2442900" cy="20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Open data base</a:t>
            </a:r>
            <a:endParaRPr>
              <a:latin typeface="Open Sans"/>
              <a:ea typeface="Open Sans"/>
              <a:cs typeface="Open Sans"/>
              <a:sym typeface="Open Sans"/>
            </a:endParaRPr>
          </a:p>
        </p:txBody>
      </p:sp>
      <p:sp>
        <p:nvSpPr>
          <p:cNvPr id="307" name="Google Shape;307;p37"/>
          <p:cNvSpPr txBox="1"/>
          <p:nvPr/>
        </p:nvSpPr>
        <p:spPr>
          <a:xfrm>
            <a:off x="2461575" y="1397675"/>
            <a:ext cx="3485400" cy="40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Users are interested in put the data logger collected information in an Open data base</a:t>
            </a:r>
            <a:endParaRPr sz="1200">
              <a:latin typeface="Open Sans"/>
              <a:ea typeface="Open Sans"/>
              <a:cs typeface="Open Sans"/>
              <a:sym typeface="Open Sans"/>
            </a:endParaRPr>
          </a:p>
        </p:txBody>
      </p:sp>
      <p:sp>
        <p:nvSpPr>
          <p:cNvPr id="308" name="Google Shape;308;p37"/>
          <p:cNvSpPr/>
          <p:nvPr/>
        </p:nvSpPr>
        <p:spPr>
          <a:xfrm>
            <a:off x="6159125" y="1645382"/>
            <a:ext cx="277500" cy="277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
          <p:cNvSpPr txBox="1"/>
          <p:nvPr/>
        </p:nvSpPr>
        <p:spPr>
          <a:xfrm>
            <a:off x="2537775" y="2368950"/>
            <a:ext cx="2442900" cy="2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gonna do a survey</a:t>
            </a:r>
            <a:endParaRPr sz="1200">
              <a:latin typeface="Open Sans"/>
              <a:ea typeface="Open Sans"/>
              <a:cs typeface="Open Sans"/>
              <a:sym typeface="Open Sans"/>
            </a:endParaRPr>
          </a:p>
        </p:txBody>
      </p:sp>
      <p:sp>
        <p:nvSpPr>
          <p:cNvPr id="310" name="Google Shape;310;p37"/>
          <p:cNvSpPr txBox="1"/>
          <p:nvPr/>
        </p:nvSpPr>
        <p:spPr>
          <a:xfrm>
            <a:off x="2461575" y="3340225"/>
            <a:ext cx="3224100" cy="40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How many user agree to make your data open</a:t>
            </a:r>
            <a:endParaRPr sz="1200">
              <a:latin typeface="Open Sans"/>
              <a:ea typeface="Open Sans"/>
              <a:cs typeface="Open Sans"/>
              <a:sym typeface="Open Sans"/>
            </a:endParaRPr>
          </a:p>
        </p:txBody>
      </p:sp>
      <p:sp>
        <p:nvSpPr>
          <p:cNvPr id="311" name="Google Shape;311;p37"/>
          <p:cNvSpPr txBox="1"/>
          <p:nvPr/>
        </p:nvSpPr>
        <p:spPr>
          <a:xfrm>
            <a:off x="2461575" y="4311500"/>
            <a:ext cx="3485400" cy="40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Most users are ok with this idea</a:t>
            </a:r>
            <a:endParaRPr sz="1200">
              <a:latin typeface="Open Sans"/>
              <a:ea typeface="Open Sans"/>
              <a:cs typeface="Open Sans"/>
              <a:sym typeface="Open Sans"/>
            </a:endParaRPr>
          </a:p>
        </p:txBody>
      </p:sp>
      <p:sp>
        <p:nvSpPr>
          <p:cNvPr id="312" name="Google Shape;312;p37"/>
          <p:cNvSpPr/>
          <p:nvPr/>
        </p:nvSpPr>
        <p:spPr>
          <a:xfrm>
            <a:off x="5053325" y="2683551"/>
            <a:ext cx="277500" cy="277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7"/>
          <p:cNvSpPr/>
          <p:nvPr/>
        </p:nvSpPr>
        <p:spPr>
          <a:xfrm>
            <a:off x="6101575" y="2594382"/>
            <a:ext cx="277500" cy="277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6052650" y="3602357"/>
            <a:ext cx="277500" cy="277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id="319" name="Google Shape;319;p38"/>
          <p:cNvPicPr preferRelativeResize="0"/>
          <p:nvPr/>
        </p:nvPicPr>
        <p:blipFill rotWithShape="1">
          <a:blip r:embed="rId3">
            <a:alphaModFix/>
          </a:blip>
          <a:srcRect b="15686" l="38465" r="34223" t="20289"/>
          <a:stretch/>
        </p:blipFill>
        <p:spPr>
          <a:xfrm>
            <a:off x="2601176" y="0"/>
            <a:ext cx="3900682"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4" name="Shape 74"/>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6"/>
          <p:cNvSpPr txBox="1"/>
          <p:nvPr/>
        </p:nvSpPr>
        <p:spPr>
          <a:xfrm>
            <a:off x="857250" y="1295400"/>
            <a:ext cx="3019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Take data at real time</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Help people affected by environmental degradation</a:t>
            </a:r>
            <a:endParaRPr sz="1000">
              <a:solidFill>
                <a:srgbClr val="93C47D"/>
              </a:solidFill>
              <a:latin typeface="Open Sans"/>
              <a:ea typeface="Open Sans"/>
              <a:cs typeface="Open Sans"/>
              <a:sym typeface="Open Sans"/>
            </a:endParaRPr>
          </a:p>
        </p:txBody>
      </p:sp>
      <p:sp>
        <p:nvSpPr>
          <p:cNvPr id="80" name="Google Shape;80;p16"/>
          <p:cNvSpPr txBox="1"/>
          <p:nvPr/>
        </p:nvSpPr>
        <p:spPr>
          <a:xfrm>
            <a:off x="1104900" y="704850"/>
            <a:ext cx="34194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latin typeface="Open Sans"/>
                <a:ea typeface="Open Sans"/>
                <a:cs typeface="Open Sans"/>
                <a:sym typeface="Open Sans"/>
              </a:rPr>
              <a:t>Data logger for environmental variables</a:t>
            </a:r>
            <a:endParaRPr>
              <a:solidFill>
                <a:srgbClr val="4A86E8"/>
              </a:solidFill>
              <a:latin typeface="Open Sans"/>
              <a:ea typeface="Open Sans"/>
              <a:cs typeface="Open Sans"/>
              <a:sym typeface="Open Sans"/>
            </a:endParaRPr>
          </a:p>
        </p:txBody>
      </p:sp>
      <p:sp>
        <p:nvSpPr>
          <p:cNvPr id="81" name="Google Shape;81;p16"/>
          <p:cNvSpPr txBox="1"/>
          <p:nvPr/>
        </p:nvSpPr>
        <p:spPr>
          <a:xfrm>
            <a:off x="5657850" y="704850"/>
            <a:ext cx="31431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latin typeface="Open Sans"/>
                <a:ea typeface="Open Sans"/>
                <a:cs typeface="Open Sans"/>
                <a:sym typeface="Open Sans"/>
              </a:rPr>
              <a:t>Scientists</a:t>
            </a:r>
            <a:endParaRPr>
              <a:solidFill>
                <a:srgbClr val="4A86E8"/>
              </a:solidFill>
              <a:latin typeface="Open Sans"/>
              <a:ea typeface="Open Sans"/>
              <a:cs typeface="Open Sans"/>
              <a:sym typeface="Open Sans"/>
            </a:endParaRPr>
          </a:p>
        </p:txBody>
      </p:sp>
      <p:sp>
        <p:nvSpPr>
          <p:cNvPr id="82" name="Google Shape;82;p16"/>
          <p:cNvSpPr txBox="1"/>
          <p:nvPr/>
        </p:nvSpPr>
        <p:spPr>
          <a:xfrm>
            <a:off x="309500" y="2121525"/>
            <a:ext cx="1582200" cy="1440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93C47D"/>
                </a:solidFill>
                <a:latin typeface="Open Sans"/>
                <a:ea typeface="Open Sans"/>
                <a:cs typeface="Open Sans"/>
                <a:sym typeface="Open Sans"/>
              </a:rPr>
              <a:t>Data logger</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Cheap</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Replicable</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Customisable</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Open access</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Wireless</a:t>
            </a:r>
            <a:endParaRPr sz="1000">
              <a:solidFill>
                <a:srgbClr val="93C47D"/>
              </a:solidFill>
              <a:latin typeface="Open Sans"/>
              <a:ea typeface="Open Sans"/>
              <a:cs typeface="Open Sans"/>
              <a:sym typeface="Open Sans"/>
            </a:endParaRPr>
          </a:p>
        </p:txBody>
      </p:sp>
      <p:grpSp>
        <p:nvGrpSpPr>
          <p:cNvPr id="83" name="Google Shape;83;p16"/>
          <p:cNvGrpSpPr/>
          <p:nvPr/>
        </p:nvGrpSpPr>
        <p:grpSpPr>
          <a:xfrm>
            <a:off x="2661411" y="2737884"/>
            <a:ext cx="1703105" cy="1706082"/>
            <a:chOff x="2051811" y="1566309"/>
            <a:chExt cx="1703105" cy="1706082"/>
          </a:xfrm>
        </p:grpSpPr>
        <p:pic>
          <p:nvPicPr>
            <p:cNvPr id="84" name="Google Shape;84;p16"/>
            <p:cNvPicPr preferRelativeResize="0"/>
            <p:nvPr/>
          </p:nvPicPr>
          <p:blipFill>
            <a:blip r:embed="rId4">
              <a:alphaModFix/>
            </a:blip>
            <a:stretch>
              <a:fillRect/>
            </a:stretch>
          </p:blipFill>
          <p:spPr>
            <a:xfrm rot="498418">
              <a:off x="2152650" y="1666875"/>
              <a:ext cx="1501427" cy="1504951"/>
            </a:xfrm>
            <a:prstGeom prst="rect">
              <a:avLst/>
            </a:prstGeom>
            <a:noFill/>
            <a:ln>
              <a:noFill/>
            </a:ln>
          </p:spPr>
        </p:pic>
        <p:sp>
          <p:nvSpPr>
            <p:cNvPr id="85" name="Google Shape;85;p16"/>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Cheap</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Open</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Reduced maintenance costs</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Lower monitoring costs</a:t>
              </a:r>
              <a:endParaRPr sz="1000">
                <a:solidFill>
                  <a:srgbClr val="93C47D"/>
                </a:solidFill>
                <a:latin typeface="Open Sans"/>
                <a:ea typeface="Open Sans"/>
                <a:cs typeface="Open Sans"/>
                <a:sym typeface="Open Sans"/>
              </a:endParaRPr>
            </a:p>
          </p:txBody>
        </p:sp>
      </p:grpSp>
      <p:grpSp>
        <p:nvGrpSpPr>
          <p:cNvPr id="86" name="Google Shape;86;p16"/>
          <p:cNvGrpSpPr/>
          <p:nvPr/>
        </p:nvGrpSpPr>
        <p:grpSpPr>
          <a:xfrm>
            <a:off x="5048312" y="1200130"/>
            <a:ext cx="2124113" cy="1706082"/>
            <a:chOff x="2051811" y="1566309"/>
            <a:chExt cx="1703105" cy="1706082"/>
          </a:xfrm>
        </p:grpSpPr>
        <p:pic>
          <p:nvPicPr>
            <p:cNvPr id="87" name="Google Shape;87;p16"/>
            <p:cNvPicPr preferRelativeResize="0"/>
            <p:nvPr/>
          </p:nvPicPr>
          <p:blipFill>
            <a:blip r:embed="rId4">
              <a:alphaModFix/>
            </a:blip>
            <a:stretch>
              <a:fillRect/>
            </a:stretch>
          </p:blipFill>
          <p:spPr>
            <a:xfrm rot="498418">
              <a:off x="2152650" y="1666875"/>
              <a:ext cx="1501427" cy="1504951"/>
            </a:xfrm>
            <a:prstGeom prst="rect">
              <a:avLst/>
            </a:prstGeom>
            <a:noFill/>
            <a:ln>
              <a:noFill/>
            </a:ln>
          </p:spPr>
        </p:pic>
        <p:sp>
          <p:nvSpPr>
            <p:cNvPr id="88" name="Google Shape;88;p16"/>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More papers</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Cost </a:t>
              </a:r>
              <a:r>
                <a:rPr lang="en" sz="1000">
                  <a:solidFill>
                    <a:srgbClr val="93C47D"/>
                  </a:solidFill>
                  <a:latin typeface="Open Sans"/>
                  <a:ea typeface="Open Sans"/>
                  <a:cs typeface="Open Sans"/>
                  <a:sym typeface="Open Sans"/>
                </a:rPr>
                <a:t>effective data acquisition</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Repairable hardware</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Scientific dissemination</a:t>
              </a:r>
              <a:endParaRPr sz="1000">
                <a:solidFill>
                  <a:srgbClr val="93C47D"/>
                </a:solidFill>
                <a:latin typeface="Open Sans"/>
                <a:ea typeface="Open Sans"/>
                <a:cs typeface="Open Sans"/>
                <a:sym typeface="Open Sans"/>
              </a:endParaRPr>
            </a:p>
          </p:txBody>
        </p:sp>
      </p:grpSp>
      <p:grpSp>
        <p:nvGrpSpPr>
          <p:cNvPr id="89" name="Google Shape;89;p16"/>
          <p:cNvGrpSpPr/>
          <p:nvPr/>
        </p:nvGrpSpPr>
        <p:grpSpPr>
          <a:xfrm>
            <a:off x="5524562" y="2819380"/>
            <a:ext cx="2124113" cy="1706082"/>
            <a:chOff x="2051811" y="1566309"/>
            <a:chExt cx="1703105" cy="1706082"/>
          </a:xfrm>
        </p:grpSpPr>
        <p:pic>
          <p:nvPicPr>
            <p:cNvPr id="90" name="Google Shape;90;p16"/>
            <p:cNvPicPr preferRelativeResize="0"/>
            <p:nvPr/>
          </p:nvPicPr>
          <p:blipFill>
            <a:blip r:embed="rId4">
              <a:alphaModFix/>
            </a:blip>
            <a:stretch>
              <a:fillRect/>
            </a:stretch>
          </p:blipFill>
          <p:spPr>
            <a:xfrm rot="498418">
              <a:off x="2152650" y="1666875"/>
              <a:ext cx="1501427" cy="1504951"/>
            </a:xfrm>
            <a:prstGeom prst="rect">
              <a:avLst/>
            </a:prstGeom>
            <a:noFill/>
            <a:ln>
              <a:noFill/>
            </a:ln>
          </p:spPr>
        </p:pic>
        <p:sp>
          <p:nvSpPr>
            <p:cNvPr id="91" name="Google Shape;91;p16"/>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Expensive sensors</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Travel cost to take data</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Known state of sensors</a:t>
              </a:r>
              <a:endParaRPr sz="1000">
                <a:solidFill>
                  <a:srgbClr val="93C47D"/>
                </a:solidFill>
                <a:latin typeface="Open Sans"/>
                <a:ea typeface="Open Sans"/>
                <a:cs typeface="Open Sans"/>
                <a:sym typeface="Open Sans"/>
              </a:endParaRPr>
            </a:p>
          </p:txBody>
        </p:sp>
      </p:grpSp>
      <p:grpSp>
        <p:nvGrpSpPr>
          <p:cNvPr id="92" name="Google Shape;92;p16"/>
          <p:cNvGrpSpPr/>
          <p:nvPr/>
        </p:nvGrpSpPr>
        <p:grpSpPr>
          <a:xfrm>
            <a:off x="7258112" y="1856280"/>
            <a:ext cx="2124113" cy="1706082"/>
            <a:chOff x="2051811" y="1566309"/>
            <a:chExt cx="1703105" cy="1706082"/>
          </a:xfrm>
        </p:grpSpPr>
        <p:pic>
          <p:nvPicPr>
            <p:cNvPr id="93" name="Google Shape;93;p16"/>
            <p:cNvPicPr preferRelativeResize="0"/>
            <p:nvPr/>
          </p:nvPicPr>
          <p:blipFill>
            <a:blip r:embed="rId5">
              <a:alphaModFix/>
            </a:blip>
            <a:stretch>
              <a:fillRect/>
            </a:stretch>
          </p:blipFill>
          <p:spPr>
            <a:xfrm rot="498418">
              <a:off x="2152650" y="1666875"/>
              <a:ext cx="1501427" cy="1504951"/>
            </a:xfrm>
            <a:prstGeom prst="rect">
              <a:avLst/>
            </a:prstGeom>
            <a:noFill/>
            <a:ln>
              <a:noFill/>
            </a:ln>
          </p:spPr>
        </p:pic>
        <p:sp>
          <p:nvSpPr>
            <p:cNvPr id="94" name="Google Shape;94;p16"/>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Take </a:t>
              </a:r>
              <a:r>
                <a:rPr lang="en" sz="1000">
                  <a:solidFill>
                    <a:srgbClr val="93C47D"/>
                  </a:solidFill>
                  <a:latin typeface="Open Sans"/>
                  <a:ea typeface="Open Sans"/>
                  <a:cs typeface="Open Sans"/>
                  <a:sym typeface="Open Sans"/>
                </a:rPr>
                <a:t>accurate and reliable data</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Publish papers</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Reports</a:t>
              </a:r>
              <a:endParaRPr sz="1000">
                <a:solidFill>
                  <a:srgbClr val="93C47D"/>
                </a:solidFill>
                <a:latin typeface="Open Sans"/>
                <a:ea typeface="Open Sans"/>
                <a:cs typeface="Open Sans"/>
                <a:sym typeface="Open San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17"/>
          <p:cNvSpPr txBox="1"/>
          <p:nvPr/>
        </p:nvSpPr>
        <p:spPr>
          <a:xfrm>
            <a:off x="1104900" y="704850"/>
            <a:ext cx="34194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A86E8"/>
                </a:solidFill>
                <a:latin typeface="Open Sans"/>
                <a:ea typeface="Open Sans"/>
                <a:cs typeface="Open Sans"/>
                <a:sym typeface="Open Sans"/>
              </a:rPr>
              <a:t>Data logger for environmental variables</a:t>
            </a:r>
            <a:endParaRPr sz="1200">
              <a:solidFill>
                <a:srgbClr val="4A86E8"/>
              </a:solidFill>
              <a:latin typeface="Open Sans"/>
              <a:ea typeface="Open Sans"/>
              <a:cs typeface="Open Sans"/>
              <a:sym typeface="Open Sans"/>
            </a:endParaRPr>
          </a:p>
        </p:txBody>
      </p:sp>
      <p:sp>
        <p:nvSpPr>
          <p:cNvPr id="100" name="Google Shape;100;p17"/>
          <p:cNvSpPr txBox="1"/>
          <p:nvPr/>
        </p:nvSpPr>
        <p:spPr>
          <a:xfrm>
            <a:off x="5657850" y="704850"/>
            <a:ext cx="31431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A86E8"/>
                </a:solidFill>
                <a:latin typeface="Open Sans"/>
                <a:ea typeface="Open Sans"/>
                <a:cs typeface="Open Sans"/>
                <a:sym typeface="Open Sans"/>
              </a:rPr>
              <a:t>State</a:t>
            </a:r>
            <a:endParaRPr sz="1200">
              <a:solidFill>
                <a:srgbClr val="4A86E8"/>
              </a:solidFill>
              <a:latin typeface="Open Sans"/>
              <a:ea typeface="Open Sans"/>
              <a:cs typeface="Open Sans"/>
              <a:sym typeface="Open Sans"/>
            </a:endParaRPr>
          </a:p>
        </p:txBody>
      </p:sp>
      <p:grpSp>
        <p:nvGrpSpPr>
          <p:cNvPr id="101" name="Google Shape;101;p17"/>
          <p:cNvGrpSpPr/>
          <p:nvPr/>
        </p:nvGrpSpPr>
        <p:grpSpPr>
          <a:xfrm>
            <a:off x="2661411" y="2737884"/>
            <a:ext cx="1703105" cy="1706082"/>
            <a:chOff x="2051811" y="1566309"/>
            <a:chExt cx="1703105" cy="1706082"/>
          </a:xfrm>
        </p:grpSpPr>
        <p:pic>
          <p:nvPicPr>
            <p:cNvPr id="102" name="Google Shape;102;p17"/>
            <p:cNvPicPr preferRelativeResize="0"/>
            <p:nvPr/>
          </p:nvPicPr>
          <p:blipFill>
            <a:blip r:embed="rId4">
              <a:alphaModFix/>
            </a:blip>
            <a:stretch>
              <a:fillRect/>
            </a:stretch>
          </p:blipFill>
          <p:spPr>
            <a:xfrm rot="498418">
              <a:off x="2152650" y="1666875"/>
              <a:ext cx="1501427" cy="1504951"/>
            </a:xfrm>
            <a:prstGeom prst="rect">
              <a:avLst/>
            </a:prstGeom>
            <a:noFill/>
            <a:ln>
              <a:noFill/>
            </a:ln>
          </p:spPr>
        </p:pic>
        <p:sp>
          <p:nvSpPr>
            <p:cNvPr id="103" name="Google Shape;103;p17"/>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Cheap</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Open</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Reduced maintenance costs</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Prevent infectious foci</a:t>
              </a:r>
              <a:endParaRPr sz="1000">
                <a:solidFill>
                  <a:srgbClr val="93C47D"/>
                </a:solidFill>
                <a:latin typeface="Open Sans"/>
                <a:ea typeface="Open Sans"/>
                <a:cs typeface="Open Sans"/>
                <a:sym typeface="Open Sans"/>
              </a:endParaRPr>
            </a:p>
          </p:txBody>
        </p:sp>
      </p:grpSp>
      <p:grpSp>
        <p:nvGrpSpPr>
          <p:cNvPr id="104" name="Google Shape;104;p17"/>
          <p:cNvGrpSpPr/>
          <p:nvPr/>
        </p:nvGrpSpPr>
        <p:grpSpPr>
          <a:xfrm>
            <a:off x="5048312" y="1200130"/>
            <a:ext cx="2124113" cy="1706082"/>
            <a:chOff x="2051811" y="1566309"/>
            <a:chExt cx="1703105" cy="1706082"/>
          </a:xfrm>
        </p:grpSpPr>
        <p:pic>
          <p:nvPicPr>
            <p:cNvPr id="105" name="Google Shape;105;p17"/>
            <p:cNvPicPr preferRelativeResize="0"/>
            <p:nvPr/>
          </p:nvPicPr>
          <p:blipFill>
            <a:blip r:embed="rId5">
              <a:alphaModFix/>
            </a:blip>
            <a:stretch>
              <a:fillRect/>
            </a:stretch>
          </p:blipFill>
          <p:spPr>
            <a:xfrm rot="498418">
              <a:off x="2152650" y="1666875"/>
              <a:ext cx="1501427" cy="1504951"/>
            </a:xfrm>
            <a:prstGeom prst="rect">
              <a:avLst/>
            </a:prstGeom>
            <a:noFill/>
            <a:ln>
              <a:noFill/>
            </a:ln>
          </p:spPr>
        </p:pic>
        <p:sp>
          <p:nvSpPr>
            <p:cNvPr id="106" name="Google Shape;106;p17"/>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45818E"/>
                </a:buClr>
                <a:buSzPts val="1000"/>
                <a:buFont typeface="Open Sans"/>
                <a:buChar char="●"/>
              </a:pPr>
              <a:r>
                <a:rPr lang="en" sz="1000">
                  <a:solidFill>
                    <a:srgbClr val="45818E"/>
                  </a:solidFill>
                  <a:latin typeface="Open Sans"/>
                  <a:ea typeface="Open Sans"/>
                  <a:cs typeface="Open Sans"/>
                  <a:sym typeface="Open Sans"/>
                </a:rPr>
                <a:t>updated information</a:t>
              </a:r>
              <a:endParaRPr sz="1000">
                <a:solidFill>
                  <a:srgbClr val="45818E"/>
                </a:solidFill>
                <a:latin typeface="Open Sans"/>
                <a:ea typeface="Open Sans"/>
                <a:cs typeface="Open Sans"/>
                <a:sym typeface="Open Sans"/>
              </a:endParaRPr>
            </a:p>
            <a:p>
              <a:pPr indent="-292100" lvl="0" marL="457200" rtl="0" algn="l">
                <a:spcBef>
                  <a:spcPts val="0"/>
                </a:spcBef>
                <a:spcAft>
                  <a:spcPts val="0"/>
                </a:spcAft>
                <a:buClr>
                  <a:srgbClr val="45818E"/>
                </a:buClr>
                <a:buSzPts val="1000"/>
                <a:buFont typeface="Open Sans"/>
                <a:buChar char="●"/>
              </a:pPr>
              <a:r>
                <a:rPr lang="en" sz="1000">
                  <a:solidFill>
                    <a:srgbClr val="45818E"/>
                  </a:solidFill>
                  <a:latin typeface="Open Sans"/>
                  <a:ea typeface="Open Sans"/>
                  <a:cs typeface="Open Sans"/>
                  <a:sym typeface="Open Sans"/>
                </a:rPr>
                <a:t>Prevent sanitary problems</a:t>
              </a:r>
              <a:endParaRPr sz="1000">
                <a:solidFill>
                  <a:srgbClr val="45818E"/>
                </a:solidFill>
                <a:latin typeface="Open Sans"/>
                <a:ea typeface="Open Sans"/>
                <a:cs typeface="Open Sans"/>
                <a:sym typeface="Open Sans"/>
              </a:endParaRPr>
            </a:p>
            <a:p>
              <a:pPr indent="-292100" lvl="0" marL="457200" rtl="0" algn="l">
                <a:spcBef>
                  <a:spcPts val="0"/>
                </a:spcBef>
                <a:spcAft>
                  <a:spcPts val="0"/>
                </a:spcAft>
                <a:buClr>
                  <a:srgbClr val="45818E"/>
                </a:buClr>
                <a:buSzPts val="1000"/>
                <a:buFont typeface="Open Sans"/>
                <a:buChar char="●"/>
              </a:pPr>
              <a:r>
                <a:rPr lang="en" sz="1000">
                  <a:solidFill>
                    <a:srgbClr val="45818E"/>
                  </a:solidFill>
                  <a:latin typeface="Open Sans"/>
                  <a:ea typeface="Open Sans"/>
                  <a:cs typeface="Open Sans"/>
                  <a:sym typeface="Open Sans"/>
                </a:rPr>
                <a:t>Identify deteriorated zones</a:t>
              </a:r>
              <a:endParaRPr sz="1000">
                <a:solidFill>
                  <a:srgbClr val="45818E"/>
                </a:solidFill>
                <a:latin typeface="Open Sans"/>
                <a:ea typeface="Open Sans"/>
                <a:cs typeface="Open Sans"/>
                <a:sym typeface="Open Sans"/>
              </a:endParaRPr>
            </a:p>
          </p:txBody>
        </p:sp>
      </p:grpSp>
      <p:grpSp>
        <p:nvGrpSpPr>
          <p:cNvPr id="107" name="Google Shape;107;p17"/>
          <p:cNvGrpSpPr/>
          <p:nvPr/>
        </p:nvGrpSpPr>
        <p:grpSpPr>
          <a:xfrm>
            <a:off x="5524562" y="2819380"/>
            <a:ext cx="2124113" cy="1706082"/>
            <a:chOff x="2051811" y="1566309"/>
            <a:chExt cx="1703105" cy="1706082"/>
          </a:xfrm>
        </p:grpSpPr>
        <p:pic>
          <p:nvPicPr>
            <p:cNvPr id="108" name="Google Shape;108;p17"/>
            <p:cNvPicPr preferRelativeResize="0"/>
            <p:nvPr/>
          </p:nvPicPr>
          <p:blipFill>
            <a:blip r:embed="rId4">
              <a:alphaModFix/>
            </a:blip>
            <a:stretch>
              <a:fillRect/>
            </a:stretch>
          </p:blipFill>
          <p:spPr>
            <a:xfrm rot="498418">
              <a:off x="2152650" y="1666875"/>
              <a:ext cx="1501427" cy="1504951"/>
            </a:xfrm>
            <a:prstGeom prst="rect">
              <a:avLst/>
            </a:prstGeom>
            <a:noFill/>
            <a:ln>
              <a:noFill/>
            </a:ln>
          </p:spPr>
        </p:pic>
        <p:sp>
          <p:nvSpPr>
            <p:cNvPr id="109" name="Google Shape;109;p17"/>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Expensive sensors</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Travel cost to take data</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Known state of sensors</a:t>
              </a:r>
              <a:endParaRPr sz="1000">
                <a:solidFill>
                  <a:srgbClr val="93C47D"/>
                </a:solidFill>
                <a:latin typeface="Open Sans"/>
                <a:ea typeface="Open Sans"/>
                <a:cs typeface="Open Sans"/>
                <a:sym typeface="Open Sans"/>
              </a:endParaRPr>
            </a:p>
          </p:txBody>
        </p:sp>
      </p:grpSp>
      <p:grpSp>
        <p:nvGrpSpPr>
          <p:cNvPr id="110" name="Google Shape;110;p17"/>
          <p:cNvGrpSpPr/>
          <p:nvPr/>
        </p:nvGrpSpPr>
        <p:grpSpPr>
          <a:xfrm>
            <a:off x="7258112" y="1856280"/>
            <a:ext cx="2124113" cy="1706082"/>
            <a:chOff x="2051811" y="1566309"/>
            <a:chExt cx="1703105" cy="1706082"/>
          </a:xfrm>
        </p:grpSpPr>
        <p:pic>
          <p:nvPicPr>
            <p:cNvPr id="111" name="Google Shape;111;p17"/>
            <p:cNvPicPr preferRelativeResize="0"/>
            <p:nvPr/>
          </p:nvPicPr>
          <p:blipFill>
            <a:blip r:embed="rId6">
              <a:alphaModFix/>
            </a:blip>
            <a:stretch>
              <a:fillRect/>
            </a:stretch>
          </p:blipFill>
          <p:spPr>
            <a:xfrm rot="498418">
              <a:off x="2152650" y="1666875"/>
              <a:ext cx="1501427" cy="1504951"/>
            </a:xfrm>
            <a:prstGeom prst="rect">
              <a:avLst/>
            </a:prstGeom>
            <a:noFill/>
            <a:ln>
              <a:noFill/>
            </a:ln>
          </p:spPr>
        </p:pic>
        <p:sp>
          <p:nvSpPr>
            <p:cNvPr id="112" name="Google Shape;112;p17"/>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Guarantee</a:t>
              </a:r>
              <a:r>
                <a:rPr lang="en" sz="1000">
                  <a:solidFill>
                    <a:srgbClr val="93C47D"/>
                  </a:solidFill>
                  <a:latin typeface="Open Sans"/>
                  <a:ea typeface="Open Sans"/>
                  <a:cs typeface="Open Sans"/>
                  <a:sym typeface="Open Sans"/>
                </a:rPr>
                <a:t> a healty environment</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know the state of the basins</a:t>
              </a:r>
              <a:endParaRPr sz="1000">
                <a:solidFill>
                  <a:srgbClr val="93C47D"/>
                </a:solidFill>
                <a:latin typeface="Open Sans"/>
                <a:ea typeface="Open Sans"/>
                <a:cs typeface="Open Sans"/>
                <a:sym typeface="Open Sans"/>
              </a:endParaRPr>
            </a:p>
          </p:txBody>
        </p:sp>
      </p:grpSp>
      <p:grpSp>
        <p:nvGrpSpPr>
          <p:cNvPr id="113" name="Google Shape;113;p17"/>
          <p:cNvGrpSpPr/>
          <p:nvPr/>
        </p:nvGrpSpPr>
        <p:grpSpPr>
          <a:xfrm>
            <a:off x="2309900" y="1113305"/>
            <a:ext cx="2124113" cy="1706082"/>
            <a:chOff x="2051811" y="1566309"/>
            <a:chExt cx="1703105" cy="1706082"/>
          </a:xfrm>
        </p:grpSpPr>
        <p:pic>
          <p:nvPicPr>
            <p:cNvPr id="114" name="Google Shape;114;p17"/>
            <p:cNvPicPr preferRelativeResize="0"/>
            <p:nvPr/>
          </p:nvPicPr>
          <p:blipFill>
            <a:blip r:embed="rId7">
              <a:alphaModFix/>
            </a:blip>
            <a:stretch>
              <a:fillRect/>
            </a:stretch>
          </p:blipFill>
          <p:spPr>
            <a:xfrm rot="498418">
              <a:off x="2152650" y="1666875"/>
              <a:ext cx="1501427" cy="1504951"/>
            </a:xfrm>
            <a:prstGeom prst="rect">
              <a:avLst/>
            </a:prstGeom>
            <a:noFill/>
            <a:ln>
              <a:noFill/>
            </a:ln>
          </p:spPr>
        </p:pic>
        <p:sp>
          <p:nvSpPr>
            <p:cNvPr id="115" name="Google Shape;115;p17"/>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Possibility of locating offenders</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Keep people informed</a:t>
              </a:r>
              <a:endParaRPr sz="1000">
                <a:latin typeface="Open Sans"/>
                <a:ea typeface="Open Sans"/>
                <a:cs typeface="Open Sans"/>
                <a:sym typeface="Open Sans"/>
              </a:endParaRPr>
            </a:p>
          </p:txBody>
        </p:sp>
      </p:grpSp>
      <p:grpSp>
        <p:nvGrpSpPr>
          <p:cNvPr id="116" name="Google Shape;116;p17"/>
          <p:cNvGrpSpPr/>
          <p:nvPr/>
        </p:nvGrpSpPr>
        <p:grpSpPr>
          <a:xfrm>
            <a:off x="85726" y="1999125"/>
            <a:ext cx="2085061" cy="1670751"/>
            <a:chOff x="2051812" y="1566304"/>
            <a:chExt cx="1671793" cy="1670751"/>
          </a:xfrm>
        </p:grpSpPr>
        <p:pic>
          <p:nvPicPr>
            <p:cNvPr id="117" name="Google Shape;117;p17"/>
            <p:cNvPicPr preferRelativeResize="0"/>
            <p:nvPr/>
          </p:nvPicPr>
          <p:blipFill>
            <a:blip r:embed="rId5">
              <a:alphaModFix/>
            </a:blip>
            <a:stretch>
              <a:fillRect/>
            </a:stretch>
          </p:blipFill>
          <p:spPr>
            <a:xfrm rot="498428">
              <a:off x="2153934" y="1649199"/>
              <a:ext cx="1256787" cy="1504961"/>
            </a:xfrm>
            <a:prstGeom prst="rect">
              <a:avLst/>
            </a:prstGeom>
            <a:noFill/>
            <a:ln>
              <a:noFill/>
            </a:ln>
          </p:spPr>
        </p:pic>
        <p:sp>
          <p:nvSpPr>
            <p:cNvPr id="118" name="Google Shape;118;p17"/>
            <p:cNvSpPr txBox="1"/>
            <p:nvPr/>
          </p:nvSpPr>
          <p:spPr>
            <a:xfrm>
              <a:off x="2222106" y="1686000"/>
              <a:ext cx="15015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990000"/>
                  </a:solidFill>
                  <a:latin typeface="Open Sans"/>
                  <a:ea typeface="Open Sans"/>
                  <a:cs typeface="Open Sans"/>
                  <a:sym typeface="Open Sans"/>
                </a:rPr>
                <a:t>Data logger</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Cheap</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Replicable</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Customisable</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Open access</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Wireless</a:t>
              </a:r>
              <a:endParaRPr sz="1000">
                <a:solidFill>
                  <a:srgbClr val="990000"/>
                </a:solidFill>
                <a:latin typeface="Open Sans"/>
                <a:ea typeface="Open Sans"/>
                <a:cs typeface="Open Sans"/>
                <a:sym typeface="Open Sans"/>
              </a:endParaRPr>
            </a:p>
            <a:p>
              <a:pPr indent="0" lvl="0" marL="0" rtl="0" algn="l">
                <a:spcBef>
                  <a:spcPts val="0"/>
                </a:spcBef>
                <a:spcAft>
                  <a:spcPts val="0"/>
                </a:spcAft>
                <a:buNone/>
              </a:pPr>
              <a:r>
                <a:t/>
              </a:r>
              <a:endParaRPr sz="1000">
                <a:solidFill>
                  <a:srgbClr val="990000"/>
                </a:solidFill>
                <a:latin typeface="Open Sans"/>
                <a:ea typeface="Open Sans"/>
                <a:cs typeface="Open Sans"/>
                <a:sym typeface="Open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18"/>
          <p:cNvSpPr txBox="1"/>
          <p:nvPr/>
        </p:nvSpPr>
        <p:spPr>
          <a:xfrm>
            <a:off x="1104900" y="704850"/>
            <a:ext cx="34194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A86E8"/>
                </a:solidFill>
                <a:latin typeface="Open Sans"/>
                <a:ea typeface="Open Sans"/>
                <a:cs typeface="Open Sans"/>
                <a:sym typeface="Open Sans"/>
              </a:rPr>
              <a:t>Data logger for environmental variables</a:t>
            </a:r>
            <a:endParaRPr sz="1200">
              <a:solidFill>
                <a:srgbClr val="4A86E8"/>
              </a:solidFill>
              <a:latin typeface="Open Sans"/>
              <a:ea typeface="Open Sans"/>
              <a:cs typeface="Open Sans"/>
              <a:sym typeface="Open Sans"/>
            </a:endParaRPr>
          </a:p>
        </p:txBody>
      </p:sp>
      <p:sp>
        <p:nvSpPr>
          <p:cNvPr id="124" name="Google Shape;124;p18"/>
          <p:cNvSpPr txBox="1"/>
          <p:nvPr/>
        </p:nvSpPr>
        <p:spPr>
          <a:xfrm>
            <a:off x="5657850" y="704850"/>
            <a:ext cx="31431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A86E8"/>
                </a:solidFill>
                <a:latin typeface="Open Sans"/>
                <a:ea typeface="Open Sans"/>
                <a:cs typeface="Open Sans"/>
                <a:sym typeface="Open Sans"/>
              </a:rPr>
              <a:t>State</a:t>
            </a:r>
            <a:endParaRPr sz="1200">
              <a:solidFill>
                <a:srgbClr val="4A86E8"/>
              </a:solidFill>
              <a:latin typeface="Open Sans"/>
              <a:ea typeface="Open Sans"/>
              <a:cs typeface="Open Sans"/>
              <a:sym typeface="Open Sans"/>
            </a:endParaRPr>
          </a:p>
        </p:txBody>
      </p:sp>
      <p:grpSp>
        <p:nvGrpSpPr>
          <p:cNvPr id="125" name="Google Shape;125;p18"/>
          <p:cNvGrpSpPr/>
          <p:nvPr/>
        </p:nvGrpSpPr>
        <p:grpSpPr>
          <a:xfrm>
            <a:off x="2661411" y="2737884"/>
            <a:ext cx="1703105" cy="1706082"/>
            <a:chOff x="2051811" y="1566309"/>
            <a:chExt cx="1703105" cy="1706082"/>
          </a:xfrm>
        </p:grpSpPr>
        <p:pic>
          <p:nvPicPr>
            <p:cNvPr id="126" name="Google Shape;126;p18"/>
            <p:cNvPicPr preferRelativeResize="0"/>
            <p:nvPr/>
          </p:nvPicPr>
          <p:blipFill>
            <a:blip r:embed="rId4">
              <a:alphaModFix/>
            </a:blip>
            <a:stretch>
              <a:fillRect/>
            </a:stretch>
          </p:blipFill>
          <p:spPr>
            <a:xfrm rot="498418">
              <a:off x="2152650" y="1666875"/>
              <a:ext cx="1501427" cy="1504951"/>
            </a:xfrm>
            <a:prstGeom prst="rect">
              <a:avLst/>
            </a:prstGeom>
            <a:noFill/>
            <a:ln>
              <a:noFill/>
            </a:ln>
          </p:spPr>
        </p:pic>
        <p:sp>
          <p:nvSpPr>
            <p:cNvPr id="127" name="Google Shape;127;p18"/>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Cheap</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Open</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Reduced maintenance costs</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Prevent infectious foci</a:t>
              </a:r>
              <a:endParaRPr sz="1000">
                <a:solidFill>
                  <a:srgbClr val="93C47D"/>
                </a:solidFill>
                <a:latin typeface="Open Sans"/>
                <a:ea typeface="Open Sans"/>
                <a:cs typeface="Open Sans"/>
                <a:sym typeface="Open Sans"/>
              </a:endParaRPr>
            </a:p>
          </p:txBody>
        </p:sp>
      </p:grpSp>
      <p:grpSp>
        <p:nvGrpSpPr>
          <p:cNvPr id="128" name="Google Shape;128;p18"/>
          <p:cNvGrpSpPr/>
          <p:nvPr/>
        </p:nvGrpSpPr>
        <p:grpSpPr>
          <a:xfrm>
            <a:off x="5048312" y="1200130"/>
            <a:ext cx="2124113" cy="1706082"/>
            <a:chOff x="2051811" y="1566309"/>
            <a:chExt cx="1703105" cy="1706082"/>
          </a:xfrm>
        </p:grpSpPr>
        <p:pic>
          <p:nvPicPr>
            <p:cNvPr id="129" name="Google Shape;129;p18"/>
            <p:cNvPicPr preferRelativeResize="0"/>
            <p:nvPr/>
          </p:nvPicPr>
          <p:blipFill>
            <a:blip r:embed="rId5">
              <a:alphaModFix/>
            </a:blip>
            <a:stretch>
              <a:fillRect/>
            </a:stretch>
          </p:blipFill>
          <p:spPr>
            <a:xfrm rot="498418">
              <a:off x="2152650" y="1666875"/>
              <a:ext cx="1501427" cy="1504951"/>
            </a:xfrm>
            <a:prstGeom prst="rect">
              <a:avLst/>
            </a:prstGeom>
            <a:noFill/>
            <a:ln>
              <a:noFill/>
            </a:ln>
          </p:spPr>
        </p:pic>
        <p:sp>
          <p:nvSpPr>
            <p:cNvPr id="130" name="Google Shape;130;p18"/>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45818E"/>
                </a:buClr>
                <a:buSzPts val="1000"/>
                <a:buFont typeface="Open Sans"/>
                <a:buChar char="●"/>
              </a:pPr>
              <a:r>
                <a:rPr lang="en" sz="1000">
                  <a:solidFill>
                    <a:srgbClr val="45818E"/>
                  </a:solidFill>
                  <a:latin typeface="Open Sans"/>
                  <a:ea typeface="Open Sans"/>
                  <a:cs typeface="Open Sans"/>
                  <a:sym typeface="Open Sans"/>
                </a:rPr>
                <a:t>updated information</a:t>
              </a:r>
              <a:endParaRPr sz="1000">
                <a:solidFill>
                  <a:srgbClr val="45818E"/>
                </a:solidFill>
                <a:latin typeface="Open Sans"/>
                <a:ea typeface="Open Sans"/>
                <a:cs typeface="Open Sans"/>
                <a:sym typeface="Open Sans"/>
              </a:endParaRPr>
            </a:p>
            <a:p>
              <a:pPr indent="-292100" lvl="0" marL="457200" rtl="0" algn="l">
                <a:spcBef>
                  <a:spcPts val="0"/>
                </a:spcBef>
                <a:spcAft>
                  <a:spcPts val="0"/>
                </a:spcAft>
                <a:buClr>
                  <a:srgbClr val="45818E"/>
                </a:buClr>
                <a:buSzPts val="1000"/>
                <a:buFont typeface="Open Sans"/>
                <a:buChar char="●"/>
              </a:pPr>
              <a:r>
                <a:rPr lang="en" sz="1000">
                  <a:solidFill>
                    <a:srgbClr val="45818E"/>
                  </a:solidFill>
                  <a:latin typeface="Open Sans"/>
                  <a:ea typeface="Open Sans"/>
                  <a:cs typeface="Open Sans"/>
                  <a:sym typeface="Open Sans"/>
                </a:rPr>
                <a:t>Prevent sanitary problems</a:t>
              </a:r>
              <a:endParaRPr sz="1000">
                <a:solidFill>
                  <a:srgbClr val="45818E"/>
                </a:solidFill>
                <a:latin typeface="Open Sans"/>
                <a:ea typeface="Open Sans"/>
                <a:cs typeface="Open Sans"/>
                <a:sym typeface="Open Sans"/>
              </a:endParaRPr>
            </a:p>
            <a:p>
              <a:pPr indent="-292100" lvl="0" marL="457200" rtl="0" algn="l">
                <a:spcBef>
                  <a:spcPts val="0"/>
                </a:spcBef>
                <a:spcAft>
                  <a:spcPts val="0"/>
                </a:spcAft>
                <a:buClr>
                  <a:srgbClr val="45818E"/>
                </a:buClr>
                <a:buSzPts val="1000"/>
                <a:buFont typeface="Open Sans"/>
                <a:buChar char="●"/>
              </a:pPr>
              <a:r>
                <a:rPr lang="en" sz="1000">
                  <a:solidFill>
                    <a:srgbClr val="45818E"/>
                  </a:solidFill>
                  <a:latin typeface="Open Sans"/>
                  <a:ea typeface="Open Sans"/>
                  <a:cs typeface="Open Sans"/>
                  <a:sym typeface="Open Sans"/>
                </a:rPr>
                <a:t>Identify deteriorated zones</a:t>
              </a:r>
              <a:endParaRPr sz="1000">
                <a:solidFill>
                  <a:srgbClr val="45818E"/>
                </a:solidFill>
                <a:latin typeface="Open Sans"/>
                <a:ea typeface="Open Sans"/>
                <a:cs typeface="Open Sans"/>
                <a:sym typeface="Open Sans"/>
              </a:endParaRPr>
            </a:p>
          </p:txBody>
        </p:sp>
      </p:grpSp>
      <p:grpSp>
        <p:nvGrpSpPr>
          <p:cNvPr id="131" name="Google Shape;131;p18"/>
          <p:cNvGrpSpPr/>
          <p:nvPr/>
        </p:nvGrpSpPr>
        <p:grpSpPr>
          <a:xfrm>
            <a:off x="5524562" y="2819380"/>
            <a:ext cx="2124113" cy="1706082"/>
            <a:chOff x="2051811" y="1566309"/>
            <a:chExt cx="1703105" cy="1706082"/>
          </a:xfrm>
        </p:grpSpPr>
        <p:pic>
          <p:nvPicPr>
            <p:cNvPr id="132" name="Google Shape;132;p18"/>
            <p:cNvPicPr preferRelativeResize="0"/>
            <p:nvPr/>
          </p:nvPicPr>
          <p:blipFill>
            <a:blip r:embed="rId4">
              <a:alphaModFix/>
            </a:blip>
            <a:stretch>
              <a:fillRect/>
            </a:stretch>
          </p:blipFill>
          <p:spPr>
            <a:xfrm rot="498418">
              <a:off x="2152650" y="1666875"/>
              <a:ext cx="1501427" cy="1504951"/>
            </a:xfrm>
            <a:prstGeom prst="rect">
              <a:avLst/>
            </a:prstGeom>
            <a:noFill/>
            <a:ln>
              <a:noFill/>
            </a:ln>
          </p:spPr>
        </p:pic>
        <p:sp>
          <p:nvSpPr>
            <p:cNvPr id="133" name="Google Shape;133;p18"/>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Expensive sensors</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Travel cost to take data</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Known state of sensors</a:t>
              </a:r>
              <a:endParaRPr sz="1000">
                <a:solidFill>
                  <a:srgbClr val="93C47D"/>
                </a:solidFill>
                <a:latin typeface="Open Sans"/>
                <a:ea typeface="Open Sans"/>
                <a:cs typeface="Open Sans"/>
                <a:sym typeface="Open Sans"/>
              </a:endParaRPr>
            </a:p>
          </p:txBody>
        </p:sp>
      </p:grpSp>
      <p:grpSp>
        <p:nvGrpSpPr>
          <p:cNvPr id="134" name="Google Shape;134;p18"/>
          <p:cNvGrpSpPr/>
          <p:nvPr/>
        </p:nvGrpSpPr>
        <p:grpSpPr>
          <a:xfrm>
            <a:off x="7258112" y="1856280"/>
            <a:ext cx="2124113" cy="1706082"/>
            <a:chOff x="2051811" y="1566309"/>
            <a:chExt cx="1703105" cy="1706082"/>
          </a:xfrm>
        </p:grpSpPr>
        <p:pic>
          <p:nvPicPr>
            <p:cNvPr id="135" name="Google Shape;135;p18"/>
            <p:cNvPicPr preferRelativeResize="0"/>
            <p:nvPr/>
          </p:nvPicPr>
          <p:blipFill>
            <a:blip r:embed="rId6">
              <a:alphaModFix/>
            </a:blip>
            <a:stretch>
              <a:fillRect/>
            </a:stretch>
          </p:blipFill>
          <p:spPr>
            <a:xfrm rot="498418">
              <a:off x="2152650" y="1666875"/>
              <a:ext cx="1501427" cy="1504951"/>
            </a:xfrm>
            <a:prstGeom prst="rect">
              <a:avLst/>
            </a:prstGeom>
            <a:noFill/>
            <a:ln>
              <a:noFill/>
            </a:ln>
          </p:spPr>
        </p:pic>
        <p:sp>
          <p:nvSpPr>
            <p:cNvPr id="136" name="Google Shape;136;p18"/>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Guarantee a healty environment</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know the state of the basins</a:t>
              </a:r>
              <a:endParaRPr sz="1000">
                <a:solidFill>
                  <a:srgbClr val="93C47D"/>
                </a:solidFill>
                <a:latin typeface="Open Sans"/>
                <a:ea typeface="Open Sans"/>
                <a:cs typeface="Open Sans"/>
                <a:sym typeface="Open Sans"/>
              </a:endParaRPr>
            </a:p>
          </p:txBody>
        </p:sp>
      </p:grpSp>
      <p:grpSp>
        <p:nvGrpSpPr>
          <p:cNvPr id="137" name="Google Shape;137;p18"/>
          <p:cNvGrpSpPr/>
          <p:nvPr/>
        </p:nvGrpSpPr>
        <p:grpSpPr>
          <a:xfrm>
            <a:off x="2309900" y="1113305"/>
            <a:ext cx="2124113" cy="1706082"/>
            <a:chOff x="2051811" y="1566309"/>
            <a:chExt cx="1703105" cy="1706082"/>
          </a:xfrm>
        </p:grpSpPr>
        <p:pic>
          <p:nvPicPr>
            <p:cNvPr id="138" name="Google Shape;138;p18"/>
            <p:cNvPicPr preferRelativeResize="0"/>
            <p:nvPr/>
          </p:nvPicPr>
          <p:blipFill>
            <a:blip r:embed="rId7">
              <a:alphaModFix/>
            </a:blip>
            <a:stretch>
              <a:fillRect/>
            </a:stretch>
          </p:blipFill>
          <p:spPr>
            <a:xfrm rot="498418">
              <a:off x="2152650" y="1666875"/>
              <a:ext cx="1501427" cy="1504951"/>
            </a:xfrm>
            <a:prstGeom prst="rect">
              <a:avLst/>
            </a:prstGeom>
            <a:noFill/>
            <a:ln>
              <a:noFill/>
            </a:ln>
          </p:spPr>
        </p:pic>
        <p:sp>
          <p:nvSpPr>
            <p:cNvPr id="139" name="Google Shape;139;p18"/>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Possibility of locating offenders</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Keep people informed</a:t>
              </a:r>
              <a:endParaRPr sz="1000">
                <a:latin typeface="Open Sans"/>
                <a:ea typeface="Open Sans"/>
                <a:cs typeface="Open Sans"/>
                <a:sym typeface="Open Sans"/>
              </a:endParaRPr>
            </a:p>
          </p:txBody>
        </p:sp>
      </p:grpSp>
      <p:grpSp>
        <p:nvGrpSpPr>
          <p:cNvPr id="140" name="Google Shape;140;p18"/>
          <p:cNvGrpSpPr/>
          <p:nvPr/>
        </p:nvGrpSpPr>
        <p:grpSpPr>
          <a:xfrm>
            <a:off x="85726" y="1999125"/>
            <a:ext cx="2085061" cy="1670751"/>
            <a:chOff x="2051812" y="1566304"/>
            <a:chExt cx="1671793" cy="1670751"/>
          </a:xfrm>
        </p:grpSpPr>
        <p:pic>
          <p:nvPicPr>
            <p:cNvPr id="141" name="Google Shape;141;p18"/>
            <p:cNvPicPr preferRelativeResize="0"/>
            <p:nvPr/>
          </p:nvPicPr>
          <p:blipFill>
            <a:blip r:embed="rId5">
              <a:alphaModFix/>
            </a:blip>
            <a:stretch>
              <a:fillRect/>
            </a:stretch>
          </p:blipFill>
          <p:spPr>
            <a:xfrm rot="498428">
              <a:off x="2153934" y="1649199"/>
              <a:ext cx="1256787" cy="1504961"/>
            </a:xfrm>
            <a:prstGeom prst="rect">
              <a:avLst/>
            </a:prstGeom>
            <a:noFill/>
            <a:ln>
              <a:noFill/>
            </a:ln>
          </p:spPr>
        </p:pic>
        <p:sp>
          <p:nvSpPr>
            <p:cNvPr id="142" name="Google Shape;142;p18"/>
            <p:cNvSpPr txBox="1"/>
            <p:nvPr/>
          </p:nvSpPr>
          <p:spPr>
            <a:xfrm>
              <a:off x="2222106" y="1686000"/>
              <a:ext cx="15015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990000"/>
                  </a:solidFill>
                  <a:latin typeface="Open Sans"/>
                  <a:ea typeface="Open Sans"/>
                  <a:cs typeface="Open Sans"/>
                  <a:sym typeface="Open Sans"/>
                </a:rPr>
                <a:t>Data logger</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Cheap</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Replicable</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Customisable</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Open access</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Wireless</a:t>
              </a:r>
              <a:endParaRPr sz="1000">
                <a:solidFill>
                  <a:srgbClr val="990000"/>
                </a:solidFill>
                <a:latin typeface="Open Sans"/>
                <a:ea typeface="Open Sans"/>
                <a:cs typeface="Open Sans"/>
                <a:sym typeface="Open Sans"/>
              </a:endParaRPr>
            </a:p>
            <a:p>
              <a:pPr indent="0" lvl="0" marL="0" rtl="0" algn="l">
                <a:spcBef>
                  <a:spcPts val="0"/>
                </a:spcBef>
                <a:spcAft>
                  <a:spcPts val="0"/>
                </a:spcAft>
                <a:buNone/>
              </a:pPr>
              <a:r>
                <a:t/>
              </a:r>
              <a:endParaRPr sz="1000">
                <a:solidFill>
                  <a:srgbClr val="990000"/>
                </a:solidFill>
                <a:latin typeface="Open Sans"/>
                <a:ea typeface="Open Sans"/>
                <a:cs typeface="Open Sans"/>
                <a:sym typeface="Open San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19"/>
          <p:cNvSpPr txBox="1"/>
          <p:nvPr/>
        </p:nvSpPr>
        <p:spPr>
          <a:xfrm>
            <a:off x="1104900" y="704850"/>
            <a:ext cx="34194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A86E8"/>
                </a:solidFill>
                <a:latin typeface="Open Sans"/>
                <a:ea typeface="Open Sans"/>
                <a:cs typeface="Open Sans"/>
                <a:sym typeface="Open Sans"/>
              </a:rPr>
              <a:t>Data logger for environmental variables</a:t>
            </a:r>
            <a:endParaRPr sz="1200">
              <a:solidFill>
                <a:srgbClr val="4A86E8"/>
              </a:solidFill>
              <a:latin typeface="Open Sans"/>
              <a:ea typeface="Open Sans"/>
              <a:cs typeface="Open Sans"/>
              <a:sym typeface="Open Sans"/>
            </a:endParaRPr>
          </a:p>
        </p:txBody>
      </p:sp>
      <p:sp>
        <p:nvSpPr>
          <p:cNvPr id="148" name="Google Shape;148;p19"/>
          <p:cNvSpPr txBox="1"/>
          <p:nvPr/>
        </p:nvSpPr>
        <p:spPr>
          <a:xfrm>
            <a:off x="5657850" y="704850"/>
            <a:ext cx="31431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A86E8"/>
                </a:solidFill>
                <a:latin typeface="Open Sans"/>
                <a:ea typeface="Open Sans"/>
                <a:cs typeface="Open Sans"/>
                <a:sym typeface="Open Sans"/>
              </a:rPr>
              <a:t>Schools</a:t>
            </a:r>
            <a:endParaRPr sz="1200">
              <a:solidFill>
                <a:srgbClr val="4A86E8"/>
              </a:solidFill>
              <a:latin typeface="Open Sans"/>
              <a:ea typeface="Open Sans"/>
              <a:cs typeface="Open Sans"/>
              <a:sym typeface="Open Sans"/>
            </a:endParaRPr>
          </a:p>
        </p:txBody>
      </p:sp>
      <p:grpSp>
        <p:nvGrpSpPr>
          <p:cNvPr id="149" name="Google Shape;149;p19"/>
          <p:cNvGrpSpPr/>
          <p:nvPr/>
        </p:nvGrpSpPr>
        <p:grpSpPr>
          <a:xfrm>
            <a:off x="2661400" y="2737884"/>
            <a:ext cx="1703116" cy="1706082"/>
            <a:chOff x="2051800" y="1566309"/>
            <a:chExt cx="1703116" cy="1706082"/>
          </a:xfrm>
        </p:grpSpPr>
        <p:pic>
          <p:nvPicPr>
            <p:cNvPr id="150" name="Google Shape;150;p19"/>
            <p:cNvPicPr preferRelativeResize="0"/>
            <p:nvPr/>
          </p:nvPicPr>
          <p:blipFill>
            <a:blip r:embed="rId4">
              <a:alphaModFix/>
            </a:blip>
            <a:stretch>
              <a:fillRect/>
            </a:stretch>
          </p:blipFill>
          <p:spPr>
            <a:xfrm rot="498418">
              <a:off x="2152650" y="1666875"/>
              <a:ext cx="1501427" cy="1504951"/>
            </a:xfrm>
            <a:prstGeom prst="rect">
              <a:avLst/>
            </a:prstGeom>
            <a:noFill/>
            <a:ln>
              <a:noFill/>
            </a:ln>
          </p:spPr>
        </p:pic>
        <p:sp>
          <p:nvSpPr>
            <p:cNvPr id="151" name="Google Shape;151;p19"/>
            <p:cNvSpPr txBox="1"/>
            <p:nvPr/>
          </p:nvSpPr>
          <p:spPr>
            <a:xfrm>
              <a:off x="2051800" y="1686000"/>
              <a:ext cx="16023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38761D"/>
                </a:buClr>
                <a:buSzPts val="1000"/>
                <a:buFont typeface="Open Sans"/>
                <a:buChar char="●"/>
              </a:pPr>
              <a:r>
                <a:rPr lang="en" sz="1000">
                  <a:solidFill>
                    <a:srgbClr val="38761D"/>
                  </a:solidFill>
                  <a:latin typeface="Open Sans"/>
                  <a:ea typeface="Open Sans"/>
                  <a:cs typeface="Open Sans"/>
                  <a:sym typeface="Open Sans"/>
                </a:rPr>
                <a:t>Students could become  in social relevant actors</a:t>
              </a:r>
              <a:endParaRPr sz="1000">
                <a:solidFill>
                  <a:srgbClr val="38761D"/>
                </a:solidFill>
                <a:latin typeface="Open Sans"/>
                <a:ea typeface="Open Sans"/>
                <a:cs typeface="Open Sans"/>
                <a:sym typeface="Open Sans"/>
              </a:endParaRPr>
            </a:p>
            <a:p>
              <a:pPr indent="-292100" lvl="0" marL="457200" rtl="0" algn="l">
                <a:spcBef>
                  <a:spcPts val="0"/>
                </a:spcBef>
                <a:spcAft>
                  <a:spcPts val="0"/>
                </a:spcAft>
                <a:buClr>
                  <a:srgbClr val="38761D"/>
                </a:buClr>
                <a:buSzPts val="1000"/>
                <a:buFont typeface="Open Sans"/>
                <a:buChar char="●"/>
              </a:pPr>
              <a:r>
                <a:rPr lang="en" sz="1000">
                  <a:solidFill>
                    <a:srgbClr val="38761D"/>
                  </a:solidFill>
                  <a:latin typeface="Open Sans"/>
                  <a:ea typeface="Open Sans"/>
                  <a:cs typeface="Open Sans"/>
                  <a:sym typeface="Open Sans"/>
                </a:rPr>
                <a:t>make teachers' work more bearable</a:t>
              </a:r>
              <a:endParaRPr sz="1000">
                <a:solidFill>
                  <a:srgbClr val="38761D"/>
                </a:solidFill>
                <a:latin typeface="Open Sans"/>
                <a:ea typeface="Open Sans"/>
                <a:cs typeface="Open Sans"/>
                <a:sym typeface="Open Sans"/>
              </a:endParaRPr>
            </a:p>
          </p:txBody>
        </p:sp>
      </p:grpSp>
      <p:grpSp>
        <p:nvGrpSpPr>
          <p:cNvPr id="152" name="Google Shape;152;p19"/>
          <p:cNvGrpSpPr/>
          <p:nvPr/>
        </p:nvGrpSpPr>
        <p:grpSpPr>
          <a:xfrm>
            <a:off x="5048312" y="1200130"/>
            <a:ext cx="2124113" cy="1706082"/>
            <a:chOff x="2051811" y="1566309"/>
            <a:chExt cx="1703105" cy="1706082"/>
          </a:xfrm>
        </p:grpSpPr>
        <p:pic>
          <p:nvPicPr>
            <p:cNvPr id="153" name="Google Shape;153;p19"/>
            <p:cNvPicPr preferRelativeResize="0"/>
            <p:nvPr/>
          </p:nvPicPr>
          <p:blipFill>
            <a:blip r:embed="rId5">
              <a:alphaModFix/>
            </a:blip>
            <a:stretch>
              <a:fillRect/>
            </a:stretch>
          </p:blipFill>
          <p:spPr>
            <a:xfrm rot="498418">
              <a:off x="2152650" y="1666875"/>
              <a:ext cx="1501427" cy="1504951"/>
            </a:xfrm>
            <a:prstGeom prst="rect">
              <a:avLst/>
            </a:prstGeom>
            <a:noFill/>
            <a:ln>
              <a:noFill/>
            </a:ln>
          </p:spPr>
        </p:pic>
        <p:sp>
          <p:nvSpPr>
            <p:cNvPr id="154" name="Google Shape;154;p19"/>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45818E"/>
                </a:buClr>
                <a:buSzPts val="1000"/>
                <a:buFont typeface="Open Sans"/>
                <a:buChar char="●"/>
              </a:pPr>
              <a:r>
                <a:rPr lang="en" sz="1000">
                  <a:solidFill>
                    <a:srgbClr val="45818E"/>
                  </a:solidFill>
                  <a:latin typeface="Open Sans"/>
                  <a:ea typeface="Open Sans"/>
                  <a:cs typeface="Open Sans"/>
                  <a:sym typeface="Open Sans"/>
                </a:rPr>
                <a:t>External groups </a:t>
              </a:r>
              <a:r>
                <a:rPr lang="en" sz="1000">
                  <a:solidFill>
                    <a:srgbClr val="45818E"/>
                  </a:solidFill>
                  <a:latin typeface="Open Sans"/>
                  <a:ea typeface="Open Sans"/>
                  <a:cs typeface="Open Sans"/>
                  <a:sym typeface="Open Sans"/>
                </a:rPr>
                <a:t>collaboration</a:t>
              </a:r>
              <a:endParaRPr sz="1000">
                <a:solidFill>
                  <a:srgbClr val="45818E"/>
                </a:solidFill>
                <a:latin typeface="Open Sans"/>
                <a:ea typeface="Open Sans"/>
                <a:cs typeface="Open Sans"/>
                <a:sym typeface="Open Sans"/>
              </a:endParaRPr>
            </a:p>
            <a:p>
              <a:pPr indent="-292100" lvl="0" marL="457200" rtl="0" algn="l">
                <a:spcBef>
                  <a:spcPts val="0"/>
                </a:spcBef>
                <a:spcAft>
                  <a:spcPts val="0"/>
                </a:spcAft>
                <a:buClr>
                  <a:srgbClr val="45818E"/>
                </a:buClr>
                <a:buSzPts val="1000"/>
                <a:buFont typeface="Open Sans"/>
                <a:buChar char="●"/>
              </a:pPr>
              <a:r>
                <a:rPr lang="en" sz="1000">
                  <a:solidFill>
                    <a:srgbClr val="45818E"/>
                  </a:solidFill>
                  <a:latin typeface="Open Sans"/>
                  <a:ea typeface="Open Sans"/>
                  <a:cs typeface="Open Sans"/>
                  <a:sym typeface="Open Sans"/>
                </a:rPr>
                <a:t>New laboratory materials</a:t>
              </a:r>
              <a:endParaRPr sz="1000">
                <a:solidFill>
                  <a:srgbClr val="45818E"/>
                </a:solidFill>
                <a:latin typeface="Open Sans"/>
                <a:ea typeface="Open Sans"/>
                <a:cs typeface="Open Sans"/>
                <a:sym typeface="Open Sans"/>
              </a:endParaRPr>
            </a:p>
            <a:p>
              <a:pPr indent="-292100" lvl="0" marL="457200" rtl="0" algn="l">
                <a:spcBef>
                  <a:spcPts val="0"/>
                </a:spcBef>
                <a:spcAft>
                  <a:spcPts val="0"/>
                </a:spcAft>
                <a:buClr>
                  <a:srgbClr val="45818E"/>
                </a:buClr>
                <a:buSzPts val="1000"/>
                <a:buFont typeface="Open Sans"/>
                <a:buChar char="●"/>
              </a:pPr>
              <a:r>
                <a:rPr lang="en" sz="1000">
                  <a:solidFill>
                    <a:srgbClr val="45818E"/>
                  </a:solidFill>
                  <a:latin typeface="Open Sans"/>
                  <a:ea typeface="Open Sans"/>
                  <a:cs typeface="Open Sans"/>
                  <a:sym typeface="Open Sans"/>
                </a:rPr>
                <a:t>Give service to society</a:t>
              </a:r>
              <a:endParaRPr sz="1000">
                <a:solidFill>
                  <a:srgbClr val="45818E"/>
                </a:solidFill>
                <a:latin typeface="Open Sans"/>
                <a:ea typeface="Open Sans"/>
                <a:cs typeface="Open Sans"/>
                <a:sym typeface="Open Sans"/>
              </a:endParaRPr>
            </a:p>
          </p:txBody>
        </p:sp>
      </p:grpSp>
      <p:grpSp>
        <p:nvGrpSpPr>
          <p:cNvPr id="155" name="Google Shape;155;p19"/>
          <p:cNvGrpSpPr/>
          <p:nvPr/>
        </p:nvGrpSpPr>
        <p:grpSpPr>
          <a:xfrm>
            <a:off x="5524562" y="2819380"/>
            <a:ext cx="2124113" cy="1706082"/>
            <a:chOff x="2051811" y="1566309"/>
            <a:chExt cx="1703105" cy="1706082"/>
          </a:xfrm>
        </p:grpSpPr>
        <p:pic>
          <p:nvPicPr>
            <p:cNvPr id="156" name="Google Shape;156;p19"/>
            <p:cNvPicPr preferRelativeResize="0"/>
            <p:nvPr/>
          </p:nvPicPr>
          <p:blipFill>
            <a:blip r:embed="rId6">
              <a:alphaModFix/>
            </a:blip>
            <a:stretch>
              <a:fillRect/>
            </a:stretch>
          </p:blipFill>
          <p:spPr>
            <a:xfrm rot="498418">
              <a:off x="2152650" y="1666875"/>
              <a:ext cx="1501427" cy="1504951"/>
            </a:xfrm>
            <a:prstGeom prst="rect">
              <a:avLst/>
            </a:prstGeom>
            <a:noFill/>
            <a:ln>
              <a:noFill/>
            </a:ln>
          </p:spPr>
        </p:pic>
        <p:sp>
          <p:nvSpPr>
            <p:cNvPr id="157" name="Google Shape;157;p19"/>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A64D79"/>
                </a:buClr>
                <a:buSzPts val="1000"/>
                <a:buFont typeface="Open Sans"/>
                <a:buChar char="●"/>
              </a:pPr>
              <a:r>
                <a:rPr lang="en" sz="1000">
                  <a:solidFill>
                    <a:srgbClr val="A64D79"/>
                  </a:solidFill>
                  <a:latin typeface="Open Sans"/>
                  <a:ea typeface="Open Sans"/>
                  <a:cs typeface="Open Sans"/>
                  <a:sym typeface="Open Sans"/>
                </a:rPr>
                <a:t>Student’s lack of motivation</a:t>
              </a:r>
              <a:endParaRPr sz="1000">
                <a:solidFill>
                  <a:srgbClr val="A64D79"/>
                </a:solidFill>
                <a:latin typeface="Open Sans"/>
                <a:ea typeface="Open Sans"/>
                <a:cs typeface="Open Sans"/>
                <a:sym typeface="Open Sans"/>
              </a:endParaRPr>
            </a:p>
            <a:p>
              <a:pPr indent="-292100" lvl="0" marL="457200" rtl="0" algn="l">
                <a:spcBef>
                  <a:spcPts val="0"/>
                </a:spcBef>
                <a:spcAft>
                  <a:spcPts val="0"/>
                </a:spcAft>
                <a:buClr>
                  <a:srgbClr val="A64D79"/>
                </a:buClr>
                <a:buSzPts val="1000"/>
                <a:buFont typeface="Open Sans"/>
                <a:buChar char="●"/>
              </a:pPr>
              <a:r>
                <a:rPr lang="en" sz="1000">
                  <a:solidFill>
                    <a:srgbClr val="A64D79"/>
                  </a:solidFill>
                  <a:latin typeface="Open Sans"/>
                  <a:ea typeface="Open Sans"/>
                  <a:cs typeface="Open Sans"/>
                  <a:sym typeface="Open Sans"/>
                </a:rPr>
                <a:t>I</a:t>
              </a:r>
              <a:r>
                <a:rPr lang="en" sz="1000">
                  <a:solidFill>
                    <a:srgbClr val="A64D79"/>
                  </a:solidFill>
                  <a:latin typeface="Open Sans"/>
                  <a:ea typeface="Open Sans"/>
                  <a:cs typeface="Open Sans"/>
                  <a:sym typeface="Open Sans"/>
                </a:rPr>
                <a:t>ntegrate curriculum content</a:t>
              </a:r>
              <a:endParaRPr sz="1000">
                <a:solidFill>
                  <a:srgbClr val="A64D79"/>
                </a:solidFill>
                <a:latin typeface="Open Sans"/>
                <a:ea typeface="Open Sans"/>
                <a:cs typeface="Open Sans"/>
                <a:sym typeface="Open Sans"/>
              </a:endParaRPr>
            </a:p>
            <a:p>
              <a:pPr indent="-292100" lvl="0" marL="457200" rtl="0" algn="l">
                <a:spcBef>
                  <a:spcPts val="0"/>
                </a:spcBef>
                <a:spcAft>
                  <a:spcPts val="0"/>
                </a:spcAft>
                <a:buClr>
                  <a:srgbClr val="A64D79"/>
                </a:buClr>
                <a:buSzPts val="1000"/>
                <a:buFont typeface="Open Sans"/>
                <a:buChar char="●"/>
              </a:pPr>
              <a:r>
                <a:rPr lang="en" sz="1000">
                  <a:solidFill>
                    <a:srgbClr val="A64D79"/>
                  </a:solidFill>
                  <a:latin typeface="Open Sans"/>
                  <a:ea typeface="Open Sans"/>
                  <a:cs typeface="Open Sans"/>
                  <a:sym typeface="Open Sans"/>
                </a:rPr>
                <a:t>Get materials for practical activities</a:t>
              </a:r>
              <a:endParaRPr sz="1000">
                <a:solidFill>
                  <a:srgbClr val="A64D79"/>
                </a:solidFill>
                <a:latin typeface="Open Sans"/>
                <a:ea typeface="Open Sans"/>
                <a:cs typeface="Open Sans"/>
                <a:sym typeface="Open Sans"/>
              </a:endParaRPr>
            </a:p>
          </p:txBody>
        </p:sp>
      </p:grpSp>
      <p:grpSp>
        <p:nvGrpSpPr>
          <p:cNvPr id="158" name="Google Shape;158;p19"/>
          <p:cNvGrpSpPr/>
          <p:nvPr/>
        </p:nvGrpSpPr>
        <p:grpSpPr>
          <a:xfrm>
            <a:off x="7258112" y="1856280"/>
            <a:ext cx="2124113" cy="1706082"/>
            <a:chOff x="2051811" y="1566309"/>
            <a:chExt cx="1703105" cy="1706082"/>
          </a:xfrm>
        </p:grpSpPr>
        <p:pic>
          <p:nvPicPr>
            <p:cNvPr id="159" name="Google Shape;159;p19"/>
            <p:cNvPicPr preferRelativeResize="0"/>
            <p:nvPr/>
          </p:nvPicPr>
          <p:blipFill>
            <a:blip r:embed="rId7">
              <a:alphaModFix/>
            </a:blip>
            <a:stretch>
              <a:fillRect/>
            </a:stretch>
          </p:blipFill>
          <p:spPr>
            <a:xfrm rot="498418">
              <a:off x="2152650" y="1666875"/>
              <a:ext cx="1501427" cy="1504951"/>
            </a:xfrm>
            <a:prstGeom prst="rect">
              <a:avLst/>
            </a:prstGeom>
            <a:noFill/>
            <a:ln>
              <a:noFill/>
            </a:ln>
          </p:spPr>
        </p:pic>
        <p:sp>
          <p:nvSpPr>
            <p:cNvPr id="160" name="Google Shape;160;p19"/>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Give contents to students</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Generate socio-environmental awareness</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Provide tools for future jobs</a:t>
              </a:r>
              <a:endParaRPr sz="1000">
                <a:solidFill>
                  <a:srgbClr val="990000"/>
                </a:solidFill>
                <a:latin typeface="Open Sans"/>
                <a:ea typeface="Open Sans"/>
                <a:cs typeface="Open Sans"/>
                <a:sym typeface="Open Sans"/>
              </a:endParaRPr>
            </a:p>
          </p:txBody>
        </p:sp>
      </p:grpSp>
      <p:grpSp>
        <p:nvGrpSpPr>
          <p:cNvPr id="161" name="Google Shape;161;p19"/>
          <p:cNvGrpSpPr/>
          <p:nvPr/>
        </p:nvGrpSpPr>
        <p:grpSpPr>
          <a:xfrm>
            <a:off x="2309900" y="1113305"/>
            <a:ext cx="2124113" cy="1706082"/>
            <a:chOff x="2051811" y="1566309"/>
            <a:chExt cx="1703105" cy="1706082"/>
          </a:xfrm>
        </p:grpSpPr>
        <p:pic>
          <p:nvPicPr>
            <p:cNvPr id="162" name="Google Shape;162;p19"/>
            <p:cNvPicPr preferRelativeResize="0"/>
            <p:nvPr/>
          </p:nvPicPr>
          <p:blipFill>
            <a:blip r:embed="rId8">
              <a:alphaModFix/>
            </a:blip>
            <a:stretch>
              <a:fillRect/>
            </a:stretch>
          </p:blipFill>
          <p:spPr>
            <a:xfrm rot="498418">
              <a:off x="2152650" y="1666875"/>
              <a:ext cx="1501427" cy="1504951"/>
            </a:xfrm>
            <a:prstGeom prst="rect">
              <a:avLst/>
            </a:prstGeom>
            <a:noFill/>
            <a:ln>
              <a:noFill/>
            </a:ln>
          </p:spPr>
        </p:pic>
        <p:sp>
          <p:nvSpPr>
            <p:cNvPr id="163" name="Google Shape;163;p19"/>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Possibility of locating offenders</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Keep people informed</a:t>
              </a:r>
              <a:endParaRPr sz="1000">
                <a:latin typeface="Open Sans"/>
                <a:ea typeface="Open Sans"/>
                <a:cs typeface="Open Sans"/>
                <a:sym typeface="Open Sans"/>
              </a:endParaRPr>
            </a:p>
          </p:txBody>
        </p:sp>
      </p:grpSp>
      <p:grpSp>
        <p:nvGrpSpPr>
          <p:cNvPr id="164" name="Google Shape;164;p19"/>
          <p:cNvGrpSpPr/>
          <p:nvPr/>
        </p:nvGrpSpPr>
        <p:grpSpPr>
          <a:xfrm>
            <a:off x="85676" y="1994925"/>
            <a:ext cx="2165275" cy="1942727"/>
            <a:chOff x="2051820" y="1566312"/>
            <a:chExt cx="1736109" cy="1710900"/>
          </a:xfrm>
        </p:grpSpPr>
        <p:pic>
          <p:nvPicPr>
            <p:cNvPr id="165" name="Google Shape;165;p19"/>
            <p:cNvPicPr preferRelativeResize="0"/>
            <p:nvPr/>
          </p:nvPicPr>
          <p:blipFill>
            <a:blip r:embed="rId5">
              <a:alphaModFix/>
            </a:blip>
            <a:stretch>
              <a:fillRect/>
            </a:stretch>
          </p:blipFill>
          <p:spPr>
            <a:xfrm rot="498429">
              <a:off x="2152483" y="1669290"/>
              <a:ext cx="1534782" cy="1504945"/>
            </a:xfrm>
            <a:prstGeom prst="rect">
              <a:avLst/>
            </a:prstGeom>
            <a:noFill/>
            <a:ln>
              <a:noFill/>
            </a:ln>
          </p:spPr>
        </p:pic>
        <p:sp>
          <p:nvSpPr>
            <p:cNvPr id="166" name="Google Shape;166;p19"/>
            <p:cNvSpPr txBox="1"/>
            <p:nvPr/>
          </p:nvSpPr>
          <p:spPr>
            <a:xfrm>
              <a:off x="2222101" y="1685995"/>
              <a:ext cx="13113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990000"/>
                  </a:solidFill>
                  <a:latin typeface="Open Sans"/>
                  <a:ea typeface="Open Sans"/>
                  <a:cs typeface="Open Sans"/>
                  <a:sym typeface="Open Sans"/>
                </a:rPr>
                <a:t>Data logger</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Cheap</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Replicable</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Customisable</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Open access</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Wireless</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Linked to a friendly graphic interface</a:t>
              </a:r>
              <a:endParaRPr sz="1000">
                <a:solidFill>
                  <a:srgbClr val="990000"/>
                </a:solidFill>
                <a:latin typeface="Open Sans"/>
                <a:ea typeface="Open Sans"/>
                <a:cs typeface="Open Sans"/>
                <a:sym typeface="Open Sans"/>
              </a:endParaRPr>
            </a:p>
            <a:p>
              <a:pPr indent="0" lvl="0" marL="0" rtl="0" algn="l">
                <a:spcBef>
                  <a:spcPts val="0"/>
                </a:spcBef>
                <a:spcAft>
                  <a:spcPts val="0"/>
                </a:spcAft>
                <a:buNone/>
              </a:pPr>
              <a:r>
                <a:t/>
              </a:r>
              <a:endParaRPr sz="1000">
                <a:solidFill>
                  <a:srgbClr val="990000"/>
                </a:solidFill>
                <a:latin typeface="Open Sans"/>
                <a:ea typeface="Open Sans"/>
                <a:cs typeface="Open Sans"/>
                <a:sym typeface="Open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0"/>
          <p:cNvSpPr txBox="1"/>
          <p:nvPr/>
        </p:nvSpPr>
        <p:spPr>
          <a:xfrm>
            <a:off x="1104900" y="704850"/>
            <a:ext cx="34194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A86E8"/>
                </a:solidFill>
                <a:latin typeface="Open Sans"/>
                <a:ea typeface="Open Sans"/>
                <a:cs typeface="Open Sans"/>
                <a:sym typeface="Open Sans"/>
              </a:rPr>
              <a:t>Data logger for environmental variables</a:t>
            </a:r>
            <a:endParaRPr sz="1200">
              <a:solidFill>
                <a:srgbClr val="4A86E8"/>
              </a:solidFill>
              <a:latin typeface="Open Sans"/>
              <a:ea typeface="Open Sans"/>
              <a:cs typeface="Open Sans"/>
              <a:sym typeface="Open Sans"/>
            </a:endParaRPr>
          </a:p>
        </p:txBody>
      </p:sp>
      <p:sp>
        <p:nvSpPr>
          <p:cNvPr id="172" name="Google Shape;172;p20"/>
          <p:cNvSpPr txBox="1"/>
          <p:nvPr/>
        </p:nvSpPr>
        <p:spPr>
          <a:xfrm>
            <a:off x="5657850" y="704850"/>
            <a:ext cx="31431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A86E8"/>
                </a:solidFill>
                <a:latin typeface="Open Sans"/>
                <a:ea typeface="Open Sans"/>
                <a:cs typeface="Open Sans"/>
                <a:sym typeface="Open Sans"/>
              </a:rPr>
              <a:t>Teacher</a:t>
            </a:r>
            <a:endParaRPr sz="1200">
              <a:solidFill>
                <a:srgbClr val="4A86E8"/>
              </a:solidFill>
              <a:latin typeface="Open Sans"/>
              <a:ea typeface="Open Sans"/>
              <a:cs typeface="Open Sans"/>
              <a:sym typeface="Open Sans"/>
            </a:endParaRPr>
          </a:p>
        </p:txBody>
      </p:sp>
      <p:grpSp>
        <p:nvGrpSpPr>
          <p:cNvPr id="173" name="Google Shape;173;p20"/>
          <p:cNvGrpSpPr/>
          <p:nvPr/>
        </p:nvGrpSpPr>
        <p:grpSpPr>
          <a:xfrm>
            <a:off x="2661400" y="2737884"/>
            <a:ext cx="1703116" cy="1706082"/>
            <a:chOff x="2051800" y="1566309"/>
            <a:chExt cx="1703116" cy="1706082"/>
          </a:xfrm>
        </p:grpSpPr>
        <p:pic>
          <p:nvPicPr>
            <p:cNvPr id="174" name="Google Shape;174;p20"/>
            <p:cNvPicPr preferRelativeResize="0"/>
            <p:nvPr/>
          </p:nvPicPr>
          <p:blipFill>
            <a:blip r:embed="rId4">
              <a:alphaModFix/>
            </a:blip>
            <a:stretch>
              <a:fillRect/>
            </a:stretch>
          </p:blipFill>
          <p:spPr>
            <a:xfrm rot="498418">
              <a:off x="2152650" y="1666875"/>
              <a:ext cx="1501427" cy="1504951"/>
            </a:xfrm>
            <a:prstGeom prst="rect">
              <a:avLst/>
            </a:prstGeom>
            <a:noFill/>
            <a:ln>
              <a:noFill/>
            </a:ln>
          </p:spPr>
        </p:pic>
        <p:sp>
          <p:nvSpPr>
            <p:cNvPr id="175" name="Google Shape;175;p20"/>
            <p:cNvSpPr txBox="1"/>
            <p:nvPr/>
          </p:nvSpPr>
          <p:spPr>
            <a:xfrm>
              <a:off x="2051800" y="1686000"/>
              <a:ext cx="16023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38761D"/>
                </a:buClr>
                <a:buSzPts val="1000"/>
                <a:buFont typeface="Open Sans"/>
                <a:buChar char="●"/>
              </a:pPr>
              <a:r>
                <a:rPr lang="en" sz="1000">
                  <a:solidFill>
                    <a:srgbClr val="38761D"/>
                  </a:solidFill>
                  <a:latin typeface="Open Sans"/>
                  <a:ea typeface="Open Sans"/>
                  <a:cs typeface="Open Sans"/>
                  <a:sym typeface="Open Sans"/>
                </a:rPr>
                <a:t>Students could become  in social relevant actors</a:t>
              </a:r>
              <a:endParaRPr sz="1000">
                <a:solidFill>
                  <a:srgbClr val="38761D"/>
                </a:solidFill>
                <a:latin typeface="Open Sans"/>
                <a:ea typeface="Open Sans"/>
                <a:cs typeface="Open Sans"/>
                <a:sym typeface="Open Sans"/>
              </a:endParaRPr>
            </a:p>
            <a:p>
              <a:pPr indent="-292100" lvl="0" marL="457200" rtl="0" algn="l">
                <a:spcBef>
                  <a:spcPts val="0"/>
                </a:spcBef>
                <a:spcAft>
                  <a:spcPts val="0"/>
                </a:spcAft>
                <a:buClr>
                  <a:srgbClr val="38761D"/>
                </a:buClr>
                <a:buSzPts val="1000"/>
                <a:buFont typeface="Open Sans"/>
                <a:buChar char="●"/>
              </a:pPr>
              <a:r>
                <a:rPr lang="en" sz="1000">
                  <a:solidFill>
                    <a:srgbClr val="38761D"/>
                  </a:solidFill>
                  <a:latin typeface="Open Sans"/>
                  <a:ea typeface="Open Sans"/>
                  <a:cs typeface="Open Sans"/>
                  <a:sym typeface="Open Sans"/>
                </a:rPr>
                <a:t>make teachers' work more bearable</a:t>
              </a:r>
              <a:endParaRPr sz="1000">
                <a:solidFill>
                  <a:srgbClr val="38761D"/>
                </a:solidFill>
                <a:latin typeface="Open Sans"/>
                <a:ea typeface="Open Sans"/>
                <a:cs typeface="Open Sans"/>
                <a:sym typeface="Open Sans"/>
              </a:endParaRPr>
            </a:p>
          </p:txBody>
        </p:sp>
      </p:grpSp>
      <p:grpSp>
        <p:nvGrpSpPr>
          <p:cNvPr id="176" name="Google Shape;176;p20"/>
          <p:cNvGrpSpPr/>
          <p:nvPr/>
        </p:nvGrpSpPr>
        <p:grpSpPr>
          <a:xfrm>
            <a:off x="5048312" y="1200130"/>
            <a:ext cx="2124113" cy="1706082"/>
            <a:chOff x="2051811" y="1566309"/>
            <a:chExt cx="1703105" cy="1706082"/>
          </a:xfrm>
        </p:grpSpPr>
        <p:pic>
          <p:nvPicPr>
            <p:cNvPr id="177" name="Google Shape;177;p20"/>
            <p:cNvPicPr preferRelativeResize="0"/>
            <p:nvPr/>
          </p:nvPicPr>
          <p:blipFill>
            <a:blip r:embed="rId5">
              <a:alphaModFix/>
            </a:blip>
            <a:stretch>
              <a:fillRect/>
            </a:stretch>
          </p:blipFill>
          <p:spPr>
            <a:xfrm rot="498418">
              <a:off x="2152650" y="1666875"/>
              <a:ext cx="1501427" cy="1504951"/>
            </a:xfrm>
            <a:prstGeom prst="rect">
              <a:avLst/>
            </a:prstGeom>
            <a:noFill/>
            <a:ln>
              <a:noFill/>
            </a:ln>
          </p:spPr>
        </p:pic>
        <p:sp>
          <p:nvSpPr>
            <p:cNvPr id="178" name="Google Shape;178;p20"/>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45818E"/>
                </a:buClr>
                <a:buSzPts val="1000"/>
                <a:buFont typeface="Open Sans"/>
                <a:buChar char="●"/>
              </a:pPr>
              <a:r>
                <a:rPr lang="en" sz="1000">
                  <a:solidFill>
                    <a:srgbClr val="45818E"/>
                  </a:solidFill>
                  <a:latin typeface="Open Sans"/>
                  <a:ea typeface="Open Sans"/>
                  <a:cs typeface="Open Sans"/>
                  <a:sym typeface="Open Sans"/>
                </a:rPr>
                <a:t>Get students to pass their exams</a:t>
              </a:r>
              <a:endParaRPr sz="1000">
                <a:solidFill>
                  <a:srgbClr val="45818E"/>
                </a:solidFill>
                <a:latin typeface="Open Sans"/>
                <a:ea typeface="Open Sans"/>
                <a:cs typeface="Open Sans"/>
                <a:sym typeface="Open Sans"/>
              </a:endParaRPr>
            </a:p>
            <a:p>
              <a:pPr indent="-292100" lvl="0" marL="457200" rtl="0" algn="l">
                <a:spcBef>
                  <a:spcPts val="0"/>
                </a:spcBef>
                <a:spcAft>
                  <a:spcPts val="0"/>
                </a:spcAft>
                <a:buClr>
                  <a:srgbClr val="45818E"/>
                </a:buClr>
                <a:buSzPts val="1000"/>
                <a:buFont typeface="Open Sans"/>
                <a:buChar char="●"/>
              </a:pPr>
              <a:r>
                <a:rPr lang="en" sz="1000">
                  <a:solidFill>
                    <a:srgbClr val="45818E"/>
                  </a:solidFill>
                  <a:latin typeface="Open Sans"/>
                  <a:ea typeface="Open Sans"/>
                  <a:cs typeface="Open Sans"/>
                  <a:sym typeface="Open Sans"/>
                </a:rPr>
                <a:t>Awaken the interest of the students</a:t>
              </a:r>
              <a:endParaRPr sz="1000">
                <a:solidFill>
                  <a:srgbClr val="45818E"/>
                </a:solidFill>
                <a:latin typeface="Open Sans"/>
                <a:ea typeface="Open Sans"/>
                <a:cs typeface="Open Sans"/>
                <a:sym typeface="Open Sans"/>
              </a:endParaRPr>
            </a:p>
            <a:p>
              <a:pPr indent="-292100" lvl="0" marL="457200" rtl="0" algn="l">
                <a:spcBef>
                  <a:spcPts val="0"/>
                </a:spcBef>
                <a:spcAft>
                  <a:spcPts val="0"/>
                </a:spcAft>
                <a:buClr>
                  <a:srgbClr val="45818E"/>
                </a:buClr>
                <a:buSzPts val="1000"/>
                <a:buFont typeface="Open Sans"/>
                <a:buChar char="●"/>
              </a:pPr>
              <a:r>
                <a:rPr lang="en" sz="1000">
                  <a:solidFill>
                    <a:srgbClr val="45818E"/>
                  </a:solidFill>
                  <a:latin typeface="Open Sans"/>
                  <a:ea typeface="Open Sans"/>
                  <a:cs typeface="Open Sans"/>
                  <a:sym typeface="Open Sans"/>
                </a:rPr>
                <a:t>Get more teaching material</a:t>
              </a:r>
              <a:endParaRPr sz="1000">
                <a:solidFill>
                  <a:srgbClr val="45818E"/>
                </a:solidFill>
                <a:latin typeface="Open Sans"/>
                <a:ea typeface="Open Sans"/>
                <a:cs typeface="Open Sans"/>
                <a:sym typeface="Open Sans"/>
              </a:endParaRPr>
            </a:p>
          </p:txBody>
        </p:sp>
      </p:grpSp>
      <p:grpSp>
        <p:nvGrpSpPr>
          <p:cNvPr id="179" name="Google Shape;179;p20"/>
          <p:cNvGrpSpPr/>
          <p:nvPr/>
        </p:nvGrpSpPr>
        <p:grpSpPr>
          <a:xfrm>
            <a:off x="5524562" y="2819380"/>
            <a:ext cx="2124113" cy="1706082"/>
            <a:chOff x="2051811" y="1566309"/>
            <a:chExt cx="1703105" cy="1706082"/>
          </a:xfrm>
        </p:grpSpPr>
        <p:pic>
          <p:nvPicPr>
            <p:cNvPr id="180" name="Google Shape;180;p20"/>
            <p:cNvPicPr preferRelativeResize="0"/>
            <p:nvPr/>
          </p:nvPicPr>
          <p:blipFill>
            <a:blip r:embed="rId6">
              <a:alphaModFix/>
            </a:blip>
            <a:stretch>
              <a:fillRect/>
            </a:stretch>
          </p:blipFill>
          <p:spPr>
            <a:xfrm rot="498418">
              <a:off x="2152650" y="1666875"/>
              <a:ext cx="1501427" cy="1504951"/>
            </a:xfrm>
            <a:prstGeom prst="rect">
              <a:avLst/>
            </a:prstGeom>
            <a:noFill/>
            <a:ln>
              <a:noFill/>
            </a:ln>
          </p:spPr>
        </p:pic>
        <p:sp>
          <p:nvSpPr>
            <p:cNvPr id="181" name="Google Shape;181;p20"/>
            <p:cNvSpPr txBox="1"/>
            <p:nvPr/>
          </p:nvSpPr>
          <p:spPr>
            <a:xfrm>
              <a:off x="2152647" y="1686005"/>
              <a:ext cx="1501500" cy="790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A64D79"/>
                </a:buClr>
                <a:buSzPts val="1000"/>
                <a:buFont typeface="Open Sans"/>
                <a:buChar char="●"/>
              </a:pPr>
              <a:r>
                <a:rPr lang="en" sz="1000">
                  <a:solidFill>
                    <a:srgbClr val="A64D79"/>
                  </a:solidFill>
                  <a:latin typeface="Open Sans"/>
                  <a:ea typeface="Open Sans"/>
                  <a:cs typeface="Open Sans"/>
                  <a:sym typeface="Open Sans"/>
                </a:rPr>
                <a:t>Failed students</a:t>
              </a:r>
              <a:endParaRPr sz="1000">
                <a:solidFill>
                  <a:srgbClr val="A64D79"/>
                </a:solidFill>
                <a:latin typeface="Open Sans"/>
                <a:ea typeface="Open Sans"/>
                <a:cs typeface="Open Sans"/>
                <a:sym typeface="Open Sans"/>
              </a:endParaRPr>
            </a:p>
            <a:p>
              <a:pPr indent="-292100" lvl="0" marL="457200" rtl="0" algn="l">
                <a:spcBef>
                  <a:spcPts val="0"/>
                </a:spcBef>
                <a:spcAft>
                  <a:spcPts val="0"/>
                </a:spcAft>
                <a:buClr>
                  <a:srgbClr val="A64D79"/>
                </a:buClr>
                <a:buSzPts val="1000"/>
                <a:buFont typeface="Open Sans"/>
                <a:buChar char="●"/>
              </a:pPr>
              <a:r>
                <a:rPr lang="en" sz="1000">
                  <a:solidFill>
                    <a:srgbClr val="A64D79"/>
                  </a:solidFill>
                  <a:latin typeface="Open Sans"/>
                  <a:ea typeface="Open Sans"/>
                  <a:cs typeface="Open Sans"/>
                  <a:sym typeface="Open Sans"/>
                </a:rPr>
                <a:t>S</a:t>
              </a:r>
              <a:r>
                <a:rPr lang="en" sz="1000">
                  <a:solidFill>
                    <a:srgbClr val="A64D79"/>
                  </a:solidFill>
                  <a:latin typeface="Open Sans"/>
                  <a:ea typeface="Open Sans"/>
                  <a:cs typeface="Open Sans"/>
                  <a:sym typeface="Open Sans"/>
                </a:rPr>
                <a:t>tudent dropout</a:t>
              </a:r>
              <a:endParaRPr sz="1000">
                <a:solidFill>
                  <a:srgbClr val="A64D79"/>
                </a:solidFill>
                <a:latin typeface="Open Sans"/>
                <a:ea typeface="Open Sans"/>
                <a:cs typeface="Open Sans"/>
                <a:sym typeface="Open Sans"/>
              </a:endParaRPr>
            </a:p>
            <a:p>
              <a:pPr indent="-292100" lvl="0" marL="457200" rtl="0" algn="l">
                <a:spcBef>
                  <a:spcPts val="0"/>
                </a:spcBef>
                <a:spcAft>
                  <a:spcPts val="0"/>
                </a:spcAft>
                <a:buClr>
                  <a:srgbClr val="A64D79"/>
                </a:buClr>
                <a:buSzPts val="1000"/>
                <a:buFont typeface="Open Sans"/>
                <a:buChar char="●"/>
              </a:pPr>
              <a:r>
                <a:rPr lang="en" sz="1000">
                  <a:solidFill>
                    <a:srgbClr val="A64D79"/>
                  </a:solidFill>
                  <a:latin typeface="Open Sans"/>
                  <a:ea typeface="Open Sans"/>
                  <a:cs typeface="Open Sans"/>
                  <a:sym typeface="Open Sans"/>
                </a:rPr>
                <a:t>L</a:t>
              </a:r>
              <a:r>
                <a:rPr lang="en" sz="1000">
                  <a:solidFill>
                    <a:srgbClr val="A64D79"/>
                  </a:solidFill>
                  <a:latin typeface="Open Sans"/>
                  <a:ea typeface="Open Sans"/>
                  <a:cs typeface="Open Sans"/>
                  <a:sym typeface="Open Sans"/>
                </a:rPr>
                <a:t>ack of integration with other subjects</a:t>
              </a:r>
              <a:endParaRPr sz="1000">
                <a:solidFill>
                  <a:srgbClr val="A64D79"/>
                </a:solidFill>
                <a:latin typeface="Open Sans"/>
                <a:ea typeface="Open Sans"/>
                <a:cs typeface="Open Sans"/>
                <a:sym typeface="Open Sans"/>
              </a:endParaRPr>
            </a:p>
          </p:txBody>
        </p:sp>
      </p:grpSp>
      <p:grpSp>
        <p:nvGrpSpPr>
          <p:cNvPr id="182" name="Google Shape;182;p20"/>
          <p:cNvGrpSpPr/>
          <p:nvPr/>
        </p:nvGrpSpPr>
        <p:grpSpPr>
          <a:xfrm>
            <a:off x="7258112" y="1856280"/>
            <a:ext cx="2124113" cy="1706082"/>
            <a:chOff x="2051811" y="1566309"/>
            <a:chExt cx="1703105" cy="1706082"/>
          </a:xfrm>
        </p:grpSpPr>
        <p:pic>
          <p:nvPicPr>
            <p:cNvPr id="183" name="Google Shape;183;p20"/>
            <p:cNvPicPr preferRelativeResize="0"/>
            <p:nvPr/>
          </p:nvPicPr>
          <p:blipFill>
            <a:blip r:embed="rId7">
              <a:alphaModFix/>
            </a:blip>
            <a:stretch>
              <a:fillRect/>
            </a:stretch>
          </p:blipFill>
          <p:spPr>
            <a:xfrm rot="498418">
              <a:off x="2152650" y="1666875"/>
              <a:ext cx="1501427" cy="1504951"/>
            </a:xfrm>
            <a:prstGeom prst="rect">
              <a:avLst/>
            </a:prstGeom>
            <a:noFill/>
            <a:ln>
              <a:noFill/>
            </a:ln>
          </p:spPr>
        </p:pic>
        <p:sp>
          <p:nvSpPr>
            <p:cNvPr id="184" name="Google Shape;184;p20"/>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Give contents to students</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Get students to finish their course</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A64D79"/>
                  </a:solidFill>
                  <a:latin typeface="Open Sans"/>
                  <a:ea typeface="Open Sans"/>
                  <a:cs typeface="Open Sans"/>
                  <a:sym typeface="Open Sans"/>
                </a:rPr>
                <a:t>Integrate curriculum content</a:t>
              </a:r>
              <a:endParaRPr sz="1000">
                <a:solidFill>
                  <a:srgbClr val="990000"/>
                </a:solidFill>
                <a:latin typeface="Open Sans"/>
                <a:ea typeface="Open Sans"/>
                <a:cs typeface="Open Sans"/>
                <a:sym typeface="Open Sans"/>
              </a:endParaRPr>
            </a:p>
          </p:txBody>
        </p:sp>
      </p:grpSp>
      <p:grpSp>
        <p:nvGrpSpPr>
          <p:cNvPr id="185" name="Google Shape;185;p20"/>
          <p:cNvGrpSpPr/>
          <p:nvPr/>
        </p:nvGrpSpPr>
        <p:grpSpPr>
          <a:xfrm>
            <a:off x="2309900" y="1113305"/>
            <a:ext cx="2124113" cy="1706082"/>
            <a:chOff x="2051811" y="1566309"/>
            <a:chExt cx="1703105" cy="1706082"/>
          </a:xfrm>
        </p:grpSpPr>
        <p:pic>
          <p:nvPicPr>
            <p:cNvPr id="186" name="Google Shape;186;p20"/>
            <p:cNvPicPr preferRelativeResize="0"/>
            <p:nvPr/>
          </p:nvPicPr>
          <p:blipFill>
            <a:blip r:embed="rId8">
              <a:alphaModFix/>
            </a:blip>
            <a:stretch>
              <a:fillRect/>
            </a:stretch>
          </p:blipFill>
          <p:spPr>
            <a:xfrm rot="498418">
              <a:off x="2152650" y="1666875"/>
              <a:ext cx="1501427" cy="1504951"/>
            </a:xfrm>
            <a:prstGeom prst="rect">
              <a:avLst/>
            </a:prstGeom>
            <a:noFill/>
            <a:ln>
              <a:noFill/>
            </a:ln>
          </p:spPr>
        </p:pic>
        <p:sp>
          <p:nvSpPr>
            <p:cNvPr id="187" name="Google Shape;187;p20"/>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Possibility of locating offenders</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Keep people informed</a:t>
              </a:r>
              <a:endParaRPr sz="1000">
                <a:latin typeface="Open Sans"/>
                <a:ea typeface="Open Sans"/>
                <a:cs typeface="Open Sans"/>
                <a:sym typeface="Open Sans"/>
              </a:endParaRPr>
            </a:p>
          </p:txBody>
        </p:sp>
      </p:grpSp>
      <p:grpSp>
        <p:nvGrpSpPr>
          <p:cNvPr id="188" name="Google Shape;188;p20"/>
          <p:cNvGrpSpPr/>
          <p:nvPr/>
        </p:nvGrpSpPr>
        <p:grpSpPr>
          <a:xfrm>
            <a:off x="85676" y="1994925"/>
            <a:ext cx="2165275" cy="1942727"/>
            <a:chOff x="2051820" y="1566312"/>
            <a:chExt cx="1736109" cy="1710900"/>
          </a:xfrm>
        </p:grpSpPr>
        <p:pic>
          <p:nvPicPr>
            <p:cNvPr id="189" name="Google Shape;189;p20"/>
            <p:cNvPicPr preferRelativeResize="0"/>
            <p:nvPr/>
          </p:nvPicPr>
          <p:blipFill>
            <a:blip r:embed="rId5">
              <a:alphaModFix/>
            </a:blip>
            <a:stretch>
              <a:fillRect/>
            </a:stretch>
          </p:blipFill>
          <p:spPr>
            <a:xfrm rot="498429">
              <a:off x="2152483" y="1669290"/>
              <a:ext cx="1534782" cy="1504945"/>
            </a:xfrm>
            <a:prstGeom prst="rect">
              <a:avLst/>
            </a:prstGeom>
            <a:noFill/>
            <a:ln>
              <a:noFill/>
            </a:ln>
          </p:spPr>
        </p:pic>
        <p:sp>
          <p:nvSpPr>
            <p:cNvPr id="190" name="Google Shape;190;p20"/>
            <p:cNvSpPr txBox="1"/>
            <p:nvPr/>
          </p:nvSpPr>
          <p:spPr>
            <a:xfrm>
              <a:off x="2222101" y="1685995"/>
              <a:ext cx="13113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990000"/>
                  </a:solidFill>
                  <a:latin typeface="Open Sans"/>
                  <a:ea typeface="Open Sans"/>
                  <a:cs typeface="Open Sans"/>
                  <a:sym typeface="Open Sans"/>
                </a:rPr>
                <a:t>Data logger</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Cheap</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Replicable</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Customisable</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Open access</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Wireless</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Linked to a friendly graphic interface</a:t>
              </a:r>
              <a:endParaRPr sz="1000">
                <a:solidFill>
                  <a:srgbClr val="990000"/>
                </a:solidFill>
                <a:latin typeface="Open Sans"/>
                <a:ea typeface="Open Sans"/>
                <a:cs typeface="Open Sans"/>
                <a:sym typeface="Open Sans"/>
              </a:endParaRPr>
            </a:p>
            <a:p>
              <a:pPr indent="0" lvl="0" marL="0" rtl="0" algn="l">
                <a:spcBef>
                  <a:spcPts val="0"/>
                </a:spcBef>
                <a:spcAft>
                  <a:spcPts val="0"/>
                </a:spcAft>
                <a:buNone/>
              </a:pPr>
              <a:r>
                <a:t/>
              </a:r>
              <a:endParaRPr sz="1000">
                <a:solidFill>
                  <a:srgbClr val="990000"/>
                </a:solidFill>
                <a:latin typeface="Open Sans"/>
                <a:ea typeface="Open Sans"/>
                <a:cs typeface="Open Sans"/>
                <a:sym typeface="Open Sans"/>
              </a:endParaRPr>
            </a:p>
          </p:txBody>
        </p:sp>
      </p:grpSp>
      <p:sp>
        <p:nvSpPr>
          <p:cNvPr id="191" name="Google Shape;191;p20"/>
          <p:cNvSpPr txBox="1"/>
          <p:nvPr/>
        </p:nvSpPr>
        <p:spPr>
          <a:xfrm>
            <a:off x="4624050" y="768550"/>
            <a:ext cx="604500" cy="247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Open Sans"/>
                <a:ea typeface="Open Sans"/>
                <a:cs typeface="Open Sans"/>
                <a:sym typeface="Open Sans"/>
              </a:rPr>
              <a:t>Contributor</a:t>
            </a:r>
            <a:endParaRPr sz="6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1"/>
          <p:cNvSpPr txBox="1"/>
          <p:nvPr/>
        </p:nvSpPr>
        <p:spPr>
          <a:xfrm>
            <a:off x="1067275" y="1242925"/>
            <a:ext cx="6816000" cy="21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0">
                <a:latin typeface="Open Sans"/>
                <a:ea typeface="Open Sans"/>
                <a:cs typeface="Open Sans"/>
                <a:sym typeface="Open Sans"/>
              </a:rPr>
              <a:t>Personas</a:t>
            </a:r>
            <a:endParaRPr sz="6000">
              <a:latin typeface="Open Sans"/>
              <a:ea typeface="Open Sans"/>
              <a:cs typeface="Open Sans"/>
              <a:sym typeface="Open Sans"/>
            </a:endParaRPr>
          </a:p>
        </p:txBody>
      </p:sp>
      <p:grpSp>
        <p:nvGrpSpPr>
          <p:cNvPr id="197" name="Google Shape;197;p21"/>
          <p:cNvGrpSpPr/>
          <p:nvPr/>
        </p:nvGrpSpPr>
        <p:grpSpPr>
          <a:xfrm>
            <a:off x="4903709" y="590435"/>
            <a:ext cx="3738293" cy="3869986"/>
            <a:chOff x="5464801" y="-469991"/>
            <a:chExt cx="3100259" cy="3725080"/>
          </a:xfrm>
        </p:grpSpPr>
        <p:pic>
          <p:nvPicPr>
            <p:cNvPr id="198" name="Google Shape;198;p21"/>
            <p:cNvPicPr preferRelativeResize="0"/>
            <p:nvPr/>
          </p:nvPicPr>
          <p:blipFill rotWithShape="1">
            <a:blip r:embed="rId3">
              <a:alphaModFix/>
            </a:blip>
            <a:srcRect b="0" l="49233" r="0" t="0"/>
            <a:stretch/>
          </p:blipFill>
          <p:spPr>
            <a:xfrm>
              <a:off x="5464801" y="-469991"/>
              <a:ext cx="3100259" cy="3725080"/>
            </a:xfrm>
            <a:prstGeom prst="rect">
              <a:avLst/>
            </a:prstGeom>
            <a:noFill/>
            <a:ln>
              <a:noFill/>
            </a:ln>
          </p:spPr>
        </p:pic>
        <p:sp>
          <p:nvSpPr>
            <p:cNvPr id="199" name="Google Shape;199;p21"/>
            <p:cNvSpPr txBox="1"/>
            <p:nvPr/>
          </p:nvSpPr>
          <p:spPr>
            <a:xfrm>
              <a:off x="5570356" y="-356046"/>
              <a:ext cx="2883900" cy="534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C5E5E"/>
                  </a:solidFill>
                </a:rPr>
                <a:t>User/Contributor profile</a:t>
              </a:r>
              <a:endParaRPr b="1" sz="1800">
                <a:solidFill>
                  <a:srgbClr val="FC5E5E"/>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